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74" r:id="rId4"/>
    <p:sldId id="280" r:id="rId5"/>
    <p:sldId id="281" r:id="rId6"/>
    <p:sldId id="282" r:id="rId7"/>
    <p:sldId id="275" r:id="rId8"/>
    <p:sldId id="283" r:id="rId9"/>
    <p:sldId id="259" r:id="rId10"/>
    <p:sldId id="276" r:id="rId11"/>
    <p:sldId id="278" r:id="rId12"/>
    <p:sldId id="279" r:id="rId13"/>
  </p:sldIdLst>
  <p:sldSz cx="18288000" cy="10287000"/>
  <p:notesSz cx="6858000" cy="9144000"/>
  <p:embeddedFontLst>
    <p:embeddedFont>
      <p:font typeface="等线" panose="02010600030101010101" pitchFamily="2" charset="-122"/>
      <p:regular r:id="rId15"/>
      <p:bold r:id="rId16"/>
    </p:embeddedFont>
    <p:embeddedFont>
      <p:font typeface="思源黑体 Bold" panose="02010600030101010101" charset="-122"/>
      <p:regular r:id="rId17"/>
    </p:embeddedFont>
    <p:embeddedFont>
      <p:font typeface="思源黑体 Heavy" panose="02010600030101010101" charset="-122"/>
      <p:regular r:id="rId18"/>
    </p:embeddedFont>
    <p:embeddedFont>
      <p:font typeface="思源黑体 Light" panose="02010600030101010101" charset="-122"/>
      <p:regular r:id="rId19"/>
    </p:embeddedFont>
    <p:embeddedFont>
      <p:font typeface="微软雅黑" panose="020B0503020204020204" pitchFamily="34" charset="-122"/>
      <p:regular r:id="rId20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1890" autoAdjust="0"/>
  </p:normalViewPr>
  <p:slideViewPr>
    <p:cSldViewPr>
      <p:cViewPr varScale="1">
        <p:scale>
          <a:sx n="32" d="100"/>
          <a:sy n="32" d="100"/>
        </p:scale>
        <p:origin x="48" y="47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43ABB5-C113-4B63-8349-602A52587B49}" type="datetimeFigureOut">
              <a:rPr lang="zh-CN" altLang="en-US" smtClean="0"/>
              <a:t>2024/9/7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82A6EA-0579-4F7F-B24B-AD320A8198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49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本项目采用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B/S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架构：在数据库服务器上搭建数据库来存储和管理数据，在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服务器上部署前后端应用程序来和数据库进行交互，客户机通过浏览器访问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服务器上的应用程序。在实现上，数据库服务器和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服务器这两层都在同一台运行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 Server 2022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的云服务器上搭建：其中数据库服务器采用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Oracle 19c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服务器则使用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Windows Server 2022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提供的互联网信息服务（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IIS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）功能实现，既部署了后端的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，也部署了前端的客户端应用。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2A6EA-0579-4F7F-B24B-AD320A81980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41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前端使用了 </a:t>
            </a:r>
            <a:r>
              <a:rPr lang="en-US" altLang="zh-CN" b="1" dirty="0"/>
              <a:t>Vue.js</a:t>
            </a:r>
            <a:r>
              <a:rPr lang="zh-CN" altLang="en-US" dirty="0"/>
              <a:t> 作为主要框架，基于现代化的单页面应用程序（</a:t>
            </a:r>
            <a:r>
              <a:rPr lang="en-US" altLang="zh-CN" dirty="0"/>
              <a:t>SPA</a:t>
            </a:r>
            <a:r>
              <a:rPr lang="zh-CN" altLang="en-US" dirty="0"/>
              <a:t>）架构。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2A6EA-0579-4F7F-B24B-AD320A81980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84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本项目使用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.NET Framework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C#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编程语言，依托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ASP.NET Core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编写符合模型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视图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控制器框架（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。为实现与数据库的交互，采用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EF Core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完成从数据库模式到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C#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类的对象关系映射（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）。在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MVC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框架中，模型层由数据库中的各个关系经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ORM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映射而来的各个模型类和数据库上下文组成；控制器层使用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EF Core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提供的方法异步地操纵数据库上下文，从而直接和数据库交互，一方面异步编程使后端能够充分利用处理器、更高效地处理同时到达的请求，另一方面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EF Core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避免了使用动态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或嵌入式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SQL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而引发的操作繁琐、易受注入式攻击等问题，也简化了异常处理逻辑；视图层的构建，则是由前端调用发布到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IIS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服务器上的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Web API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获取数据，再将其反映在图形用户界面上。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82A6EA-0579-4F7F-B24B-AD320A81980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99399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9/7/2024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13" Type="http://schemas.openxmlformats.org/officeDocument/2006/relationships/image" Target="../media/image10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9.png"/><Relationship Id="rId2" Type="http://schemas.openxmlformats.org/officeDocument/2006/relationships/image" Target="../media/image1.jpeg"/><Relationship Id="rId16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11" Type="http://schemas.openxmlformats.org/officeDocument/2006/relationships/image" Target="../media/image8.png"/><Relationship Id="rId5" Type="http://schemas.openxmlformats.org/officeDocument/2006/relationships/image" Target="../media/image51.png"/><Relationship Id="rId15" Type="http://schemas.openxmlformats.org/officeDocument/2006/relationships/image" Target="../media/image58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Relationship Id="rId14" Type="http://schemas.openxmlformats.org/officeDocument/2006/relationships/image" Target="../media/image5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0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15.png"/><Relationship Id="rId10" Type="http://schemas.openxmlformats.org/officeDocument/2006/relationships/image" Target="../media/image18.png"/><Relationship Id="rId4" Type="http://schemas.openxmlformats.org/officeDocument/2006/relationships/image" Target="../media/image14.png"/><Relationship Id="rId9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3.png"/><Relationship Id="rId3" Type="http://schemas.openxmlformats.org/officeDocument/2006/relationships/image" Target="../media/image19.png"/><Relationship Id="rId7" Type="http://schemas.openxmlformats.org/officeDocument/2006/relationships/image" Target="../media/image8.png"/><Relationship Id="rId12" Type="http://schemas.openxmlformats.org/officeDocument/2006/relationships/image" Target="../media/image2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svg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0" Type="http://schemas.openxmlformats.org/officeDocument/2006/relationships/image" Target="../media/image23.png"/><Relationship Id="rId4" Type="http://schemas.openxmlformats.org/officeDocument/2006/relationships/image" Target="../media/image20.svg"/><Relationship Id="rId9" Type="http://schemas.openxmlformats.org/officeDocument/2006/relationships/image" Target="../media/image10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9.png"/><Relationship Id="rId3" Type="http://schemas.openxmlformats.org/officeDocument/2006/relationships/image" Target="../media/image1.jpeg"/><Relationship Id="rId7" Type="http://schemas.openxmlformats.org/officeDocument/2006/relationships/image" Target="../media/image29.svg"/><Relationship Id="rId12" Type="http://schemas.openxmlformats.org/officeDocument/2006/relationships/image" Target="../media/image8.png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4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10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13.png"/><Relationship Id="rId3" Type="http://schemas.openxmlformats.org/officeDocument/2006/relationships/image" Target="../media/image1.jpeg"/><Relationship Id="rId7" Type="http://schemas.openxmlformats.org/officeDocument/2006/relationships/image" Target="../media/image10.svg"/><Relationship Id="rId12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40.png"/><Relationship Id="rId5" Type="http://schemas.openxmlformats.org/officeDocument/2006/relationships/image" Target="../media/image8.png"/><Relationship Id="rId10" Type="http://schemas.openxmlformats.org/officeDocument/2006/relationships/image" Target="../media/image39.sv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48.png"/><Relationship Id="rId3" Type="http://schemas.openxmlformats.org/officeDocument/2006/relationships/image" Target="../media/image1.jpeg"/><Relationship Id="rId7" Type="http://schemas.openxmlformats.org/officeDocument/2006/relationships/image" Target="../media/image9.pn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openxmlformats.org/officeDocument/2006/relationships/image" Target="../media/image45.png"/><Relationship Id="rId4" Type="http://schemas.openxmlformats.org/officeDocument/2006/relationships/image" Target="../media/image42.png"/><Relationship Id="rId9" Type="http://schemas.openxmlformats.org/officeDocument/2006/relationships/image" Target="../media/image44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-77403" y="1028700"/>
            <a:ext cx="18556902" cy="8319094"/>
          </a:xfrm>
          <a:custGeom>
            <a:avLst/>
            <a:gdLst/>
            <a:ahLst/>
            <a:cxnLst/>
            <a:rect l="l" t="t" r="r" b="b"/>
            <a:pathLst>
              <a:path w="18556902" h="7500158">
                <a:moveTo>
                  <a:pt x="0" y="0"/>
                </a:moveTo>
                <a:lnTo>
                  <a:pt x="18556902" y="0"/>
                </a:lnTo>
                <a:lnTo>
                  <a:pt x="18556902" y="7500158"/>
                </a:lnTo>
                <a:lnTo>
                  <a:pt x="0" y="7500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黑暗中的灯光  中度可信度描述已自动生成"/>
          <p:cNvSpPr/>
          <p:nvPr/>
        </p:nvSpPr>
        <p:spPr>
          <a:xfrm>
            <a:off x="-8715" y="24493"/>
            <a:ext cx="18279285" cy="8509325"/>
          </a:xfrm>
          <a:custGeom>
            <a:avLst/>
            <a:gdLst/>
            <a:ahLst/>
            <a:cxnLst/>
            <a:rect l="l" t="t" r="r" b="b"/>
            <a:pathLst>
              <a:path w="18279285" h="8509325">
                <a:moveTo>
                  <a:pt x="0" y="0"/>
                </a:moveTo>
                <a:lnTo>
                  <a:pt x="18279286" y="0"/>
                </a:lnTo>
                <a:lnTo>
                  <a:pt x="18279286" y="8509324"/>
                </a:lnTo>
                <a:lnTo>
                  <a:pt x="0" y="85093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45086" t="-26774" r="-46074" b="-283867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2678718" y="2212925"/>
            <a:ext cx="12937734" cy="34999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4"/>
              </a:lnSpc>
            </a:pPr>
            <a:r>
              <a:rPr lang="en-US" altLang="zh-CN" sz="1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E</a:t>
            </a:r>
            <a:r>
              <a:rPr lang="zh-CN" altLang="en-US" sz="110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行天下</a:t>
            </a:r>
            <a:endParaRPr lang="en-US" altLang="zh-CN" sz="11000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  <a:p>
            <a:pPr algn="ctr">
              <a:lnSpc>
                <a:spcPts val="14074"/>
              </a:lnSpc>
            </a:pPr>
            <a:r>
              <a:rPr lang="zh-CN" altLang="en-US" sz="11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旅行社管理系统</a:t>
            </a:r>
            <a:endParaRPr lang="en-US" sz="11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8" name="Freeform 8" descr="黑暗中的灯光  描述已自动生成"/>
          <p:cNvSpPr/>
          <p:nvPr/>
        </p:nvSpPr>
        <p:spPr>
          <a:xfrm>
            <a:off x="14657682" y="7616319"/>
            <a:ext cx="3428474" cy="2676655"/>
          </a:xfrm>
          <a:custGeom>
            <a:avLst/>
            <a:gdLst/>
            <a:ahLst/>
            <a:cxnLst/>
            <a:rect l="l" t="t" r="r" b="b"/>
            <a:pathLst>
              <a:path w="3428474" h="2676655">
                <a:moveTo>
                  <a:pt x="0" y="0"/>
                </a:moveTo>
                <a:lnTo>
                  <a:pt x="3428474" y="0"/>
                </a:lnTo>
                <a:lnTo>
                  <a:pt x="3428474" y="2676655"/>
                </a:lnTo>
                <a:lnTo>
                  <a:pt x="0" y="26766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r="-142"/>
            </a:stretch>
          </a:blipFill>
        </p:spPr>
      </p:sp>
      <p:sp>
        <p:nvSpPr>
          <p:cNvPr id="11" name="Freeform 11" descr="黑暗中的灯光  描述已自动生成"/>
          <p:cNvSpPr/>
          <p:nvPr/>
        </p:nvSpPr>
        <p:spPr>
          <a:xfrm flipH="1" flipV="1">
            <a:off x="211403" y="0"/>
            <a:ext cx="3428474" cy="2676655"/>
          </a:xfrm>
          <a:custGeom>
            <a:avLst/>
            <a:gdLst/>
            <a:ahLst/>
            <a:cxnLst/>
            <a:rect l="l" t="t" r="r" b="b"/>
            <a:pathLst>
              <a:path w="3428474" h="2676655">
                <a:moveTo>
                  <a:pt x="3428475" y="2676655"/>
                </a:moveTo>
                <a:lnTo>
                  <a:pt x="0" y="2676655"/>
                </a:lnTo>
                <a:lnTo>
                  <a:pt x="0" y="0"/>
                </a:lnTo>
                <a:lnTo>
                  <a:pt x="3428475" y="0"/>
                </a:lnTo>
                <a:lnTo>
                  <a:pt x="3428475" y="2676655"/>
                </a:lnTo>
                <a:close/>
              </a:path>
            </a:pathLst>
          </a:custGeom>
          <a:blipFill>
            <a:blip r:embed="rId5"/>
            <a:stretch>
              <a:fillRect r="-142"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410975" y="6286500"/>
            <a:ext cx="9466050" cy="2126379"/>
            <a:chOff x="0" y="0"/>
            <a:chExt cx="4049015" cy="86447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4049014" cy="864489"/>
            </a:xfrm>
            <a:custGeom>
              <a:avLst/>
              <a:gdLst/>
              <a:ahLst/>
              <a:cxnLst/>
              <a:rect l="l" t="t" r="r" b="b"/>
              <a:pathLst>
                <a:path w="4049014" h="864489">
                  <a:moveTo>
                    <a:pt x="0" y="432181"/>
                  </a:moveTo>
                  <a:cubicBezTo>
                    <a:pt x="0" y="193548"/>
                    <a:pt x="193548" y="0"/>
                    <a:pt x="432181" y="0"/>
                  </a:cubicBezTo>
                  <a:lnTo>
                    <a:pt x="3616833" y="0"/>
                  </a:lnTo>
                  <a:cubicBezTo>
                    <a:pt x="3855593" y="0"/>
                    <a:pt x="4049014" y="193548"/>
                    <a:pt x="4049014" y="432181"/>
                  </a:cubicBezTo>
                  <a:cubicBezTo>
                    <a:pt x="4049014" y="670814"/>
                    <a:pt x="3855466" y="864362"/>
                    <a:pt x="3616833" y="864362"/>
                  </a:cubicBezTo>
                  <a:lnTo>
                    <a:pt x="432181" y="864362"/>
                  </a:lnTo>
                  <a:cubicBezTo>
                    <a:pt x="193548" y="864489"/>
                    <a:pt x="0" y="670941"/>
                    <a:pt x="0" y="432181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0" name="TextBox 12">
            <a:extLst>
              <a:ext uri="{FF2B5EF4-FFF2-40B4-BE49-F238E27FC236}">
                <a16:creationId xmlns:a16="http://schemas.microsoft.com/office/drawing/2014/main" id="{A5919059-3469-B02E-A071-0F64CA34AEEC}"/>
              </a:ext>
            </a:extLst>
          </p:cNvPr>
          <p:cNvSpPr txBox="1"/>
          <p:nvPr/>
        </p:nvSpPr>
        <p:spPr>
          <a:xfrm>
            <a:off x="4806084" y="6501417"/>
            <a:ext cx="8789928" cy="16698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50"/>
              </a:lnSpc>
            </a:pP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2250420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陈君 </a:t>
            </a:r>
            <a:endParaRPr lang="en-US" altLang="zh-CN" sz="2708" b="1" dirty="0">
              <a:solidFill>
                <a:srgbClr val="2553DC"/>
              </a:solidFill>
              <a:latin typeface="思源黑体 Bold"/>
              <a:ea typeface="思源黑体 Bold"/>
              <a:cs typeface="思源黑体 Bold"/>
              <a:sym typeface="思源黑体 Bold"/>
            </a:endParaRPr>
          </a:p>
          <a:p>
            <a:pPr algn="ctr">
              <a:lnSpc>
                <a:spcPts val="3250"/>
              </a:lnSpc>
            </a:pP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2153487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丁一珉   </a:t>
            </a: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2252209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罗骏超  </a:t>
            </a: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2252695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薛锦烨  </a:t>
            </a: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2252942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廖秋实  </a:t>
            </a: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2253878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方易  </a:t>
            </a: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2253092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代仲杰  </a:t>
            </a: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2253880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曹舒涵  </a:t>
            </a: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2253893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苗君文  </a:t>
            </a:r>
            <a:r>
              <a:rPr lang="en-US" altLang="zh-CN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2250753 </a:t>
            </a:r>
            <a:r>
              <a:rPr lang="zh-CN" altLang="en-US" sz="2708" b="1" dirty="0">
                <a:solidFill>
                  <a:srgbClr val="2553DC"/>
                </a:solidFill>
                <a:latin typeface="思源黑体 Bold"/>
                <a:ea typeface="思源黑体 Bold"/>
                <a:cs typeface="思源黑体 Bold"/>
                <a:sym typeface="思源黑体 Bold"/>
              </a:rPr>
              <a:t>宋宇然</a:t>
            </a:r>
            <a:endParaRPr lang="en-US" sz="2708" b="1" dirty="0">
              <a:solidFill>
                <a:srgbClr val="2553DC"/>
              </a:solidFill>
              <a:latin typeface="思源黑体 Bold"/>
              <a:ea typeface="思源黑体 Bold"/>
              <a:cs typeface="思源黑体 Bold"/>
              <a:sym typeface="思源黑体 Bold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D8E3213-3CDD-7CB9-631D-D96DF6FC2702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890" b="26657"/>
          <a:stretch/>
        </p:blipFill>
        <p:spPr>
          <a:xfrm>
            <a:off x="13833362" y="83490"/>
            <a:ext cx="4243056" cy="98917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5898260" y="2454782"/>
            <a:ext cx="5384137" cy="2723126"/>
            <a:chOff x="0" y="0"/>
            <a:chExt cx="7178850" cy="363083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7178802" cy="3630803"/>
            </a:xfrm>
            <a:custGeom>
              <a:avLst/>
              <a:gdLst/>
              <a:ahLst/>
              <a:cxnLst/>
              <a:rect l="l" t="t" r="r" b="b"/>
              <a:pathLst>
                <a:path w="7178802" h="3630803">
                  <a:moveTo>
                    <a:pt x="0" y="299339"/>
                  </a:moveTo>
                  <a:cubicBezTo>
                    <a:pt x="0" y="133985"/>
                    <a:pt x="133985" y="0"/>
                    <a:pt x="299339" y="0"/>
                  </a:cubicBezTo>
                  <a:lnTo>
                    <a:pt x="6879463" y="0"/>
                  </a:lnTo>
                  <a:cubicBezTo>
                    <a:pt x="7044817" y="0"/>
                    <a:pt x="7178802" y="133985"/>
                    <a:pt x="7178802" y="299339"/>
                  </a:cubicBezTo>
                  <a:lnTo>
                    <a:pt x="7178802" y="3331464"/>
                  </a:lnTo>
                  <a:cubicBezTo>
                    <a:pt x="7178802" y="3496818"/>
                    <a:pt x="7044817" y="3630803"/>
                    <a:pt x="6879463" y="3630803"/>
                  </a:cubicBezTo>
                  <a:lnTo>
                    <a:pt x="299339" y="3630803"/>
                  </a:lnTo>
                  <a:cubicBezTo>
                    <a:pt x="133985" y="3630803"/>
                    <a:pt x="0" y="3496818"/>
                    <a:pt x="0" y="3331464"/>
                  </a:cubicBez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379027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677616" y="2454782"/>
            <a:ext cx="5384137" cy="2723126"/>
            <a:chOff x="0" y="0"/>
            <a:chExt cx="7178850" cy="363083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7178929" cy="3630930"/>
            </a:xfrm>
            <a:custGeom>
              <a:avLst/>
              <a:gdLst/>
              <a:ahLst/>
              <a:cxnLst/>
              <a:rect l="l" t="t" r="r" b="b"/>
              <a:pathLst>
                <a:path w="7178929" h="3630930">
                  <a:moveTo>
                    <a:pt x="0" y="255778"/>
                  </a:moveTo>
                  <a:cubicBezTo>
                    <a:pt x="0" y="114427"/>
                    <a:pt x="114427" y="0"/>
                    <a:pt x="255778" y="0"/>
                  </a:cubicBezTo>
                  <a:lnTo>
                    <a:pt x="6923151" y="0"/>
                  </a:lnTo>
                  <a:cubicBezTo>
                    <a:pt x="7064375" y="0"/>
                    <a:pt x="7178929" y="114427"/>
                    <a:pt x="7178929" y="255778"/>
                  </a:cubicBezTo>
                  <a:lnTo>
                    <a:pt x="7178929" y="3375152"/>
                  </a:lnTo>
                  <a:cubicBezTo>
                    <a:pt x="7178929" y="3516376"/>
                    <a:pt x="7064502" y="3630930"/>
                    <a:pt x="6923151" y="3630930"/>
                  </a:cubicBezTo>
                  <a:lnTo>
                    <a:pt x="255778" y="3630930"/>
                  </a:lnTo>
                  <a:cubicBezTo>
                    <a:pt x="114427" y="3630803"/>
                    <a:pt x="0" y="3516376"/>
                    <a:pt x="0" y="3375152"/>
                  </a:cubicBez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379027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1981310" y="2989613"/>
            <a:ext cx="1509696" cy="1509696"/>
            <a:chOff x="0" y="0"/>
            <a:chExt cx="2012928" cy="2012928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1987550" cy="1987550"/>
            </a:xfrm>
            <a:custGeom>
              <a:avLst/>
              <a:gdLst/>
              <a:ahLst/>
              <a:cxnLst/>
              <a:rect l="l" t="t" r="r" b="b"/>
              <a:pathLst>
                <a:path w="1987550" h="1987550">
                  <a:moveTo>
                    <a:pt x="0" y="993775"/>
                  </a:moveTo>
                  <a:cubicBezTo>
                    <a:pt x="0" y="445008"/>
                    <a:pt x="445008" y="0"/>
                    <a:pt x="993775" y="0"/>
                  </a:cubicBezTo>
                  <a:cubicBezTo>
                    <a:pt x="1542542" y="0"/>
                    <a:pt x="1987550" y="445008"/>
                    <a:pt x="1987550" y="993775"/>
                  </a:cubicBezTo>
                  <a:cubicBezTo>
                    <a:pt x="1987550" y="1542542"/>
                    <a:pt x="1542542" y="1987550"/>
                    <a:pt x="993775" y="1987550"/>
                  </a:cubicBezTo>
                  <a:cubicBezTo>
                    <a:pt x="445008" y="1987550"/>
                    <a:pt x="0" y="1542542"/>
                    <a:pt x="0" y="9937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1" name="TextBox 11"/>
          <p:cNvSpPr txBox="1"/>
          <p:nvPr/>
        </p:nvSpPr>
        <p:spPr>
          <a:xfrm>
            <a:off x="13821669" y="3533859"/>
            <a:ext cx="2837600" cy="111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"/>
              </a:lnSpc>
            </a:pPr>
            <a:r>
              <a:rPr lang="zh-CN" altLang="en-US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以用户故事为需求核心进行开发，删除无意义的功能，逐渐扩充功能。</a:t>
            </a:r>
            <a:endParaRPr lang="en-US" sz="1805" dirty="0">
              <a:solidFill>
                <a:srgbClr val="FFFFFF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3823991" y="2803701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4213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需求驱动</a:t>
            </a:r>
            <a:endParaRPr lang="en-US" sz="4213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2430205" y="3458958"/>
            <a:ext cx="602254" cy="596780"/>
          </a:xfrm>
          <a:custGeom>
            <a:avLst/>
            <a:gdLst/>
            <a:ahLst/>
            <a:cxnLst/>
            <a:rect l="l" t="t" r="r" b="b"/>
            <a:pathLst>
              <a:path w="602254" h="596780">
                <a:moveTo>
                  <a:pt x="0" y="0"/>
                </a:moveTo>
                <a:lnTo>
                  <a:pt x="602254" y="0"/>
                </a:lnTo>
                <a:lnTo>
                  <a:pt x="602254" y="596780"/>
                </a:lnTo>
                <a:lnTo>
                  <a:pt x="0" y="5967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5898260" y="5891491"/>
            <a:ext cx="5384137" cy="2723126"/>
            <a:chOff x="0" y="0"/>
            <a:chExt cx="7178850" cy="363083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7178801" cy="3630803"/>
            </a:xfrm>
            <a:custGeom>
              <a:avLst/>
              <a:gdLst/>
              <a:ahLst/>
              <a:cxnLst/>
              <a:rect l="l" t="t" r="r" b="b"/>
              <a:pathLst>
                <a:path w="7178801" h="3630803">
                  <a:moveTo>
                    <a:pt x="0" y="313944"/>
                  </a:moveTo>
                  <a:cubicBezTo>
                    <a:pt x="0" y="140589"/>
                    <a:pt x="140589" y="0"/>
                    <a:pt x="313944" y="0"/>
                  </a:cubicBezTo>
                  <a:lnTo>
                    <a:pt x="6864858" y="0"/>
                  </a:lnTo>
                  <a:cubicBezTo>
                    <a:pt x="7038213" y="0"/>
                    <a:pt x="7178801" y="140589"/>
                    <a:pt x="7178801" y="313944"/>
                  </a:cubicBezTo>
                  <a:lnTo>
                    <a:pt x="7178801" y="3316859"/>
                  </a:lnTo>
                  <a:cubicBezTo>
                    <a:pt x="7178801" y="3490214"/>
                    <a:pt x="7038213" y="3630803"/>
                    <a:pt x="6864858" y="3630803"/>
                  </a:cubicBezTo>
                  <a:lnTo>
                    <a:pt x="313944" y="3630803"/>
                  </a:lnTo>
                  <a:cubicBezTo>
                    <a:pt x="140589" y="3630803"/>
                    <a:pt x="0" y="3490214"/>
                    <a:pt x="0" y="3316859"/>
                  </a:cubicBez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3790270"/>
            </a:gradFill>
          </p:spPr>
        </p:sp>
      </p:grpSp>
      <p:grpSp>
        <p:nvGrpSpPr>
          <p:cNvPr id="16" name="Group 16"/>
          <p:cNvGrpSpPr/>
          <p:nvPr/>
        </p:nvGrpSpPr>
        <p:grpSpPr>
          <a:xfrm>
            <a:off x="6236833" y="6467532"/>
            <a:ext cx="1509696" cy="1509696"/>
            <a:chOff x="0" y="0"/>
            <a:chExt cx="2012928" cy="2012928"/>
          </a:xfrm>
        </p:grpSpPr>
        <p:sp>
          <p:nvSpPr>
            <p:cNvPr id="17" name="Freeform 17"/>
            <p:cNvSpPr/>
            <p:nvPr/>
          </p:nvSpPr>
          <p:spPr>
            <a:xfrm>
              <a:off x="12700" y="12700"/>
              <a:ext cx="1987550" cy="1987550"/>
            </a:xfrm>
            <a:custGeom>
              <a:avLst/>
              <a:gdLst/>
              <a:ahLst/>
              <a:cxnLst/>
              <a:rect l="l" t="t" r="r" b="b"/>
              <a:pathLst>
                <a:path w="1987550" h="1987550">
                  <a:moveTo>
                    <a:pt x="0" y="993775"/>
                  </a:moveTo>
                  <a:cubicBezTo>
                    <a:pt x="0" y="445008"/>
                    <a:pt x="445008" y="0"/>
                    <a:pt x="993775" y="0"/>
                  </a:cubicBezTo>
                  <a:cubicBezTo>
                    <a:pt x="1542542" y="0"/>
                    <a:pt x="1987550" y="445008"/>
                    <a:pt x="1987550" y="993775"/>
                  </a:cubicBezTo>
                  <a:cubicBezTo>
                    <a:pt x="1987550" y="1542542"/>
                    <a:pt x="1542542" y="1987550"/>
                    <a:pt x="993775" y="1987550"/>
                  </a:cubicBezTo>
                  <a:cubicBezTo>
                    <a:pt x="445008" y="1987550"/>
                    <a:pt x="0" y="1542542"/>
                    <a:pt x="0" y="9937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18" name="TextBox 18"/>
          <p:cNvSpPr txBox="1"/>
          <p:nvPr/>
        </p:nvSpPr>
        <p:spPr>
          <a:xfrm>
            <a:off x="8077192" y="7011778"/>
            <a:ext cx="2886049" cy="149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"/>
              </a:lnSpc>
            </a:pPr>
            <a:r>
              <a:rPr lang="zh-CN" altLang="en-US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集中开发时期每日开会，上报进度与规划，使用飞书、腾讯会议进行团队协作，通过</a:t>
            </a:r>
            <a:r>
              <a:rPr lang="en-US" altLang="zh-CN" sz="1805" dirty="0" err="1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wakatime</a:t>
            </a:r>
            <a:r>
              <a:rPr lang="zh-CN" altLang="en-US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促进生产力。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8079514" y="6281620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4213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团队管理</a:t>
            </a:r>
            <a:endParaRPr lang="en-US" sz="4213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20" name="Freeform 20"/>
          <p:cNvSpPr/>
          <p:nvPr/>
        </p:nvSpPr>
        <p:spPr>
          <a:xfrm>
            <a:off x="6572819" y="6855550"/>
            <a:ext cx="729726" cy="733660"/>
          </a:xfrm>
          <a:custGeom>
            <a:avLst/>
            <a:gdLst/>
            <a:ahLst/>
            <a:cxnLst/>
            <a:rect l="l" t="t" r="r" b="b"/>
            <a:pathLst>
              <a:path w="729726" h="733660">
                <a:moveTo>
                  <a:pt x="0" y="0"/>
                </a:moveTo>
                <a:lnTo>
                  <a:pt x="729726" y="0"/>
                </a:lnTo>
                <a:lnTo>
                  <a:pt x="729726" y="733659"/>
                </a:lnTo>
                <a:lnTo>
                  <a:pt x="0" y="73365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21" name="Group 21"/>
          <p:cNvGrpSpPr/>
          <p:nvPr/>
        </p:nvGrpSpPr>
        <p:grpSpPr>
          <a:xfrm>
            <a:off x="11680064" y="5891491"/>
            <a:ext cx="5384137" cy="2723126"/>
            <a:chOff x="0" y="0"/>
            <a:chExt cx="7178850" cy="363083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7178929" cy="3630930"/>
            </a:xfrm>
            <a:custGeom>
              <a:avLst/>
              <a:gdLst/>
              <a:ahLst/>
              <a:cxnLst/>
              <a:rect l="l" t="t" r="r" b="b"/>
              <a:pathLst>
                <a:path w="7178929" h="3630930">
                  <a:moveTo>
                    <a:pt x="0" y="212090"/>
                  </a:moveTo>
                  <a:cubicBezTo>
                    <a:pt x="0" y="94996"/>
                    <a:pt x="94996" y="0"/>
                    <a:pt x="212090" y="0"/>
                  </a:cubicBezTo>
                  <a:lnTo>
                    <a:pt x="6966839" y="0"/>
                  </a:lnTo>
                  <a:cubicBezTo>
                    <a:pt x="7083933" y="0"/>
                    <a:pt x="7178929" y="94996"/>
                    <a:pt x="7178929" y="212090"/>
                  </a:cubicBezTo>
                  <a:lnTo>
                    <a:pt x="7178929" y="3418840"/>
                  </a:lnTo>
                  <a:cubicBezTo>
                    <a:pt x="7178929" y="3535934"/>
                    <a:pt x="7083933" y="3630930"/>
                    <a:pt x="6966839" y="3630930"/>
                  </a:cubicBezTo>
                  <a:lnTo>
                    <a:pt x="212090" y="3630930"/>
                  </a:lnTo>
                  <a:cubicBezTo>
                    <a:pt x="94996" y="3630930"/>
                    <a:pt x="0" y="3535934"/>
                    <a:pt x="0" y="3418840"/>
                  </a:cubicBez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379027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1981310" y="6467532"/>
            <a:ext cx="1509696" cy="1509696"/>
            <a:chOff x="0" y="0"/>
            <a:chExt cx="2012928" cy="2012928"/>
          </a:xfrm>
        </p:grpSpPr>
        <p:sp>
          <p:nvSpPr>
            <p:cNvPr id="24" name="Freeform 24"/>
            <p:cNvSpPr/>
            <p:nvPr/>
          </p:nvSpPr>
          <p:spPr>
            <a:xfrm>
              <a:off x="12700" y="12700"/>
              <a:ext cx="1987550" cy="1987550"/>
            </a:xfrm>
            <a:custGeom>
              <a:avLst/>
              <a:gdLst/>
              <a:ahLst/>
              <a:cxnLst/>
              <a:rect l="l" t="t" r="r" b="b"/>
              <a:pathLst>
                <a:path w="1987550" h="1987550">
                  <a:moveTo>
                    <a:pt x="0" y="993775"/>
                  </a:moveTo>
                  <a:cubicBezTo>
                    <a:pt x="0" y="445008"/>
                    <a:pt x="445008" y="0"/>
                    <a:pt x="993775" y="0"/>
                  </a:cubicBezTo>
                  <a:cubicBezTo>
                    <a:pt x="1542542" y="0"/>
                    <a:pt x="1987550" y="445008"/>
                    <a:pt x="1987550" y="993775"/>
                  </a:cubicBezTo>
                  <a:cubicBezTo>
                    <a:pt x="1987550" y="1542542"/>
                    <a:pt x="1542542" y="1987550"/>
                    <a:pt x="993775" y="1987550"/>
                  </a:cubicBezTo>
                  <a:cubicBezTo>
                    <a:pt x="445008" y="1987550"/>
                    <a:pt x="0" y="1542542"/>
                    <a:pt x="0" y="9937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5" name="TextBox 25"/>
          <p:cNvSpPr txBox="1"/>
          <p:nvPr/>
        </p:nvSpPr>
        <p:spPr>
          <a:xfrm>
            <a:off x="13821669" y="7011778"/>
            <a:ext cx="2837600" cy="11132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"/>
              </a:lnSpc>
            </a:pPr>
            <a:r>
              <a:rPr lang="zh-CN" altLang="en-US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开发初期编写</a:t>
            </a:r>
            <a:r>
              <a:rPr lang="en-US" altLang="zh-CN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git</a:t>
            </a:r>
            <a:r>
              <a:rPr lang="zh-CN" altLang="en-US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多人使用文档，促进团队协作，使用</a:t>
            </a:r>
            <a:r>
              <a:rPr lang="en-US" altLang="zh-CN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GitHub</a:t>
            </a:r>
            <a:r>
              <a:rPr lang="zh-CN" altLang="en-US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组织维护代码。</a:t>
            </a:r>
            <a:endParaRPr lang="en-US" sz="1805" dirty="0">
              <a:solidFill>
                <a:srgbClr val="FFFFFF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3823991" y="6281620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4213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代码管理</a:t>
            </a:r>
            <a:endParaRPr lang="en-US" sz="4213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27" name="Freeform 27"/>
          <p:cNvSpPr/>
          <p:nvPr/>
        </p:nvSpPr>
        <p:spPr>
          <a:xfrm>
            <a:off x="12396029" y="6882013"/>
            <a:ext cx="670607" cy="680733"/>
          </a:xfrm>
          <a:custGeom>
            <a:avLst/>
            <a:gdLst/>
            <a:ahLst/>
            <a:cxnLst/>
            <a:rect l="l" t="t" r="r" b="b"/>
            <a:pathLst>
              <a:path w="670607" h="680733">
                <a:moveTo>
                  <a:pt x="0" y="0"/>
                </a:moveTo>
                <a:lnTo>
                  <a:pt x="670606" y="0"/>
                </a:lnTo>
                <a:lnTo>
                  <a:pt x="670606" y="680733"/>
                </a:lnTo>
                <a:lnTo>
                  <a:pt x="0" y="680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8" name="Group 28"/>
          <p:cNvGrpSpPr/>
          <p:nvPr/>
        </p:nvGrpSpPr>
        <p:grpSpPr>
          <a:xfrm>
            <a:off x="6236833" y="2989613"/>
            <a:ext cx="1509696" cy="1509696"/>
            <a:chOff x="0" y="0"/>
            <a:chExt cx="2012928" cy="2012928"/>
          </a:xfrm>
        </p:grpSpPr>
        <p:sp>
          <p:nvSpPr>
            <p:cNvPr id="29" name="Freeform 29"/>
            <p:cNvSpPr/>
            <p:nvPr/>
          </p:nvSpPr>
          <p:spPr>
            <a:xfrm>
              <a:off x="12700" y="12700"/>
              <a:ext cx="1987550" cy="1987550"/>
            </a:xfrm>
            <a:custGeom>
              <a:avLst/>
              <a:gdLst/>
              <a:ahLst/>
              <a:cxnLst/>
              <a:rect l="l" t="t" r="r" b="b"/>
              <a:pathLst>
                <a:path w="1987550" h="1987550">
                  <a:moveTo>
                    <a:pt x="0" y="993775"/>
                  </a:moveTo>
                  <a:cubicBezTo>
                    <a:pt x="0" y="445008"/>
                    <a:pt x="445008" y="0"/>
                    <a:pt x="993775" y="0"/>
                  </a:cubicBezTo>
                  <a:cubicBezTo>
                    <a:pt x="1542542" y="0"/>
                    <a:pt x="1987550" y="445008"/>
                    <a:pt x="1987550" y="993775"/>
                  </a:cubicBezTo>
                  <a:cubicBezTo>
                    <a:pt x="1987550" y="1542542"/>
                    <a:pt x="1542542" y="1987550"/>
                    <a:pt x="993775" y="1987550"/>
                  </a:cubicBezTo>
                  <a:cubicBezTo>
                    <a:pt x="445008" y="1987550"/>
                    <a:pt x="0" y="1542542"/>
                    <a:pt x="0" y="993775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30" name="Freeform 30"/>
          <p:cNvSpPr/>
          <p:nvPr/>
        </p:nvSpPr>
        <p:spPr>
          <a:xfrm>
            <a:off x="6593453" y="3453218"/>
            <a:ext cx="694622" cy="552984"/>
          </a:xfrm>
          <a:custGeom>
            <a:avLst/>
            <a:gdLst/>
            <a:ahLst/>
            <a:cxnLst/>
            <a:rect l="l" t="t" r="r" b="b"/>
            <a:pathLst>
              <a:path w="694622" h="552984">
                <a:moveTo>
                  <a:pt x="0" y="0"/>
                </a:moveTo>
                <a:lnTo>
                  <a:pt x="694622" y="0"/>
                </a:lnTo>
                <a:lnTo>
                  <a:pt x="694622" y="552984"/>
                </a:lnTo>
                <a:lnTo>
                  <a:pt x="0" y="5529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1" name="TextBox 31"/>
          <p:cNvSpPr txBox="1"/>
          <p:nvPr/>
        </p:nvSpPr>
        <p:spPr>
          <a:xfrm>
            <a:off x="8077192" y="3533859"/>
            <a:ext cx="2886049" cy="1497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"/>
              </a:lnSpc>
            </a:pPr>
            <a:r>
              <a:rPr lang="zh-CN" altLang="en-US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各前端有对接的后端同学，便于</a:t>
            </a:r>
            <a:r>
              <a:rPr lang="en-US" altLang="zh-CN" sz="1805" dirty="0" err="1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api</a:t>
            </a:r>
            <a:r>
              <a:rPr lang="zh-CN" altLang="en-US" sz="1805" dirty="0">
                <a:solidFill>
                  <a:srgbClr val="FFFFFF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需求编写；前后端共同负责测试，确保稳定性和安全性。</a:t>
            </a:r>
            <a:endParaRPr lang="en-US" sz="1805" dirty="0">
              <a:solidFill>
                <a:srgbClr val="FFFFFF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8079514" y="2803701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4213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前端后端</a:t>
            </a:r>
            <a:endParaRPr lang="en-US" sz="4213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33" name="Freeform 33"/>
          <p:cNvSpPr/>
          <p:nvPr/>
        </p:nvSpPr>
        <p:spPr>
          <a:xfrm>
            <a:off x="-103220" y="-117746"/>
            <a:ext cx="18627479" cy="1670872"/>
          </a:xfrm>
          <a:custGeom>
            <a:avLst/>
            <a:gdLst/>
            <a:ahLst/>
            <a:cxnLst/>
            <a:rect l="l" t="t" r="r" b="b"/>
            <a:pathLst>
              <a:path w="18627479" h="1670872">
                <a:moveTo>
                  <a:pt x="0" y="0"/>
                </a:moveTo>
                <a:lnTo>
                  <a:pt x="18627479" y="0"/>
                </a:lnTo>
                <a:lnTo>
                  <a:pt x="18627479" y="1670873"/>
                </a:lnTo>
                <a:lnTo>
                  <a:pt x="0" y="1670873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608438" y="345696"/>
            <a:ext cx="616710" cy="702795"/>
          </a:xfrm>
          <a:custGeom>
            <a:avLst/>
            <a:gdLst/>
            <a:ahLst/>
            <a:cxnLst/>
            <a:rect l="l" t="t" r="r" b="b"/>
            <a:pathLst>
              <a:path w="616710" h="702795">
                <a:moveTo>
                  <a:pt x="0" y="0"/>
                </a:moveTo>
                <a:lnTo>
                  <a:pt x="616710" y="0"/>
                </a:lnTo>
                <a:lnTo>
                  <a:pt x="616710" y="702796"/>
                </a:lnTo>
                <a:lnTo>
                  <a:pt x="0" y="70279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438975" y="268574"/>
            <a:ext cx="4801247" cy="79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zh-CN" altLang="en-US" sz="5416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团队协作</a:t>
            </a:r>
            <a:endParaRPr lang="en-US" sz="5416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36" name="Freeform 36"/>
          <p:cNvSpPr/>
          <p:nvPr/>
        </p:nvSpPr>
        <p:spPr>
          <a:xfrm>
            <a:off x="1485099" y="2324962"/>
            <a:ext cx="3953762" cy="2852945"/>
          </a:xfrm>
          <a:custGeom>
            <a:avLst/>
            <a:gdLst/>
            <a:ahLst/>
            <a:cxnLst/>
            <a:rect l="l" t="t" r="r" b="b"/>
            <a:pathLst>
              <a:path w="3953762" h="2852945">
                <a:moveTo>
                  <a:pt x="0" y="0"/>
                </a:moveTo>
                <a:lnTo>
                  <a:pt x="3953761" y="0"/>
                </a:lnTo>
                <a:lnTo>
                  <a:pt x="3953761" y="2852945"/>
                </a:lnTo>
                <a:lnTo>
                  <a:pt x="0" y="285294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476324" y="5795907"/>
            <a:ext cx="3953762" cy="2852945"/>
          </a:xfrm>
          <a:custGeom>
            <a:avLst/>
            <a:gdLst/>
            <a:ahLst/>
            <a:cxnLst/>
            <a:rect l="l" t="t" r="r" b="b"/>
            <a:pathLst>
              <a:path w="3953762" h="2852945">
                <a:moveTo>
                  <a:pt x="0" y="0"/>
                </a:moveTo>
                <a:lnTo>
                  <a:pt x="3953761" y="0"/>
                </a:lnTo>
                <a:lnTo>
                  <a:pt x="3953761" y="2852945"/>
                </a:lnTo>
                <a:lnTo>
                  <a:pt x="0" y="2852945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912EBCEE-69A9-4818-5D4D-15B5538CEE6B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t="27872" b="21401"/>
          <a:stretch/>
        </p:blipFill>
        <p:spPr>
          <a:xfrm>
            <a:off x="13666606" y="8193"/>
            <a:ext cx="4597948" cy="13117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-77403" y="1396407"/>
            <a:ext cx="18556902" cy="7500158"/>
          </a:xfrm>
          <a:custGeom>
            <a:avLst/>
            <a:gdLst/>
            <a:ahLst/>
            <a:cxnLst/>
            <a:rect l="l" t="t" r="r" b="b"/>
            <a:pathLst>
              <a:path w="18556902" h="7500158">
                <a:moveTo>
                  <a:pt x="0" y="0"/>
                </a:moveTo>
                <a:lnTo>
                  <a:pt x="18556902" y="0"/>
                </a:lnTo>
                <a:lnTo>
                  <a:pt x="18556902" y="7500158"/>
                </a:lnTo>
                <a:lnTo>
                  <a:pt x="0" y="7500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黑暗中的灯光  描述已自动生成"/>
          <p:cNvSpPr/>
          <p:nvPr/>
        </p:nvSpPr>
        <p:spPr>
          <a:xfrm>
            <a:off x="14657682" y="7616319"/>
            <a:ext cx="3428474" cy="2676655"/>
          </a:xfrm>
          <a:custGeom>
            <a:avLst/>
            <a:gdLst/>
            <a:ahLst/>
            <a:cxnLst/>
            <a:rect l="l" t="t" r="r" b="b"/>
            <a:pathLst>
              <a:path w="3428474" h="2676655">
                <a:moveTo>
                  <a:pt x="0" y="0"/>
                </a:moveTo>
                <a:lnTo>
                  <a:pt x="3428474" y="0"/>
                </a:lnTo>
                <a:lnTo>
                  <a:pt x="3428474" y="2676655"/>
                </a:lnTo>
                <a:lnTo>
                  <a:pt x="0" y="267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2"/>
            </a:stretch>
          </a:blipFill>
        </p:spPr>
      </p:sp>
      <p:sp>
        <p:nvSpPr>
          <p:cNvPr id="7" name="Freeform 7" descr="黑暗中的灯光  描述已自动生成"/>
          <p:cNvSpPr/>
          <p:nvPr/>
        </p:nvSpPr>
        <p:spPr>
          <a:xfrm flipH="1" flipV="1">
            <a:off x="211403" y="0"/>
            <a:ext cx="3428474" cy="2676655"/>
          </a:xfrm>
          <a:custGeom>
            <a:avLst/>
            <a:gdLst/>
            <a:ahLst/>
            <a:cxnLst/>
            <a:rect l="l" t="t" r="r" b="b"/>
            <a:pathLst>
              <a:path w="3428474" h="2676655">
                <a:moveTo>
                  <a:pt x="3428475" y="2676655"/>
                </a:moveTo>
                <a:lnTo>
                  <a:pt x="0" y="2676655"/>
                </a:lnTo>
                <a:lnTo>
                  <a:pt x="0" y="0"/>
                </a:lnTo>
                <a:lnTo>
                  <a:pt x="3428475" y="0"/>
                </a:lnTo>
                <a:lnTo>
                  <a:pt x="3428475" y="2676655"/>
                </a:lnTo>
                <a:close/>
              </a:path>
            </a:pathLst>
          </a:custGeom>
          <a:blipFill>
            <a:blip r:embed="rId4"/>
            <a:stretch>
              <a:fillRect r="-142"/>
            </a:stretch>
          </a:blipFill>
        </p:spPr>
      </p:sp>
      <p:sp>
        <p:nvSpPr>
          <p:cNvPr id="8" name="Freeform 8" descr="黑暗中的灯光  中度可信度描述已自动生成"/>
          <p:cNvSpPr/>
          <p:nvPr/>
        </p:nvSpPr>
        <p:spPr>
          <a:xfrm>
            <a:off x="-27556" y="9420"/>
            <a:ext cx="18358417" cy="8524397"/>
          </a:xfrm>
          <a:custGeom>
            <a:avLst/>
            <a:gdLst/>
            <a:ahLst/>
            <a:cxnLst/>
            <a:rect l="l" t="t" r="r" b="b"/>
            <a:pathLst>
              <a:path w="18358417" h="8524397">
                <a:moveTo>
                  <a:pt x="0" y="0"/>
                </a:moveTo>
                <a:lnTo>
                  <a:pt x="18358417" y="0"/>
                </a:lnTo>
                <a:lnTo>
                  <a:pt x="18358417" y="8524397"/>
                </a:lnTo>
                <a:lnTo>
                  <a:pt x="0" y="8524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789" t="-26550" r="-45547" b="-28336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32181" y="4435241"/>
            <a:ext cx="12937734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4"/>
              </a:lnSpc>
            </a:pPr>
            <a:r>
              <a:rPr lang="zh-CN" altLang="en-US" sz="11729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项目演示</a:t>
            </a:r>
            <a:endParaRPr lang="en-US" sz="11729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B613155C-0A5D-1E3C-CFC0-321CFA3B5B8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890" b="26657"/>
          <a:stretch/>
        </p:blipFill>
        <p:spPr>
          <a:xfrm>
            <a:off x="13833362" y="268127"/>
            <a:ext cx="4243056" cy="989173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-77403" y="1396407"/>
            <a:ext cx="18556902" cy="7500158"/>
          </a:xfrm>
          <a:custGeom>
            <a:avLst/>
            <a:gdLst/>
            <a:ahLst/>
            <a:cxnLst/>
            <a:rect l="l" t="t" r="r" b="b"/>
            <a:pathLst>
              <a:path w="18556902" h="7500158">
                <a:moveTo>
                  <a:pt x="0" y="0"/>
                </a:moveTo>
                <a:lnTo>
                  <a:pt x="18556902" y="0"/>
                </a:lnTo>
                <a:lnTo>
                  <a:pt x="18556902" y="7500158"/>
                </a:lnTo>
                <a:lnTo>
                  <a:pt x="0" y="7500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 descr="黑暗中的灯光  描述已自动生成"/>
          <p:cNvSpPr/>
          <p:nvPr/>
        </p:nvSpPr>
        <p:spPr>
          <a:xfrm>
            <a:off x="14657682" y="7616319"/>
            <a:ext cx="3428474" cy="2676655"/>
          </a:xfrm>
          <a:custGeom>
            <a:avLst/>
            <a:gdLst/>
            <a:ahLst/>
            <a:cxnLst/>
            <a:rect l="l" t="t" r="r" b="b"/>
            <a:pathLst>
              <a:path w="3428474" h="2676655">
                <a:moveTo>
                  <a:pt x="0" y="0"/>
                </a:moveTo>
                <a:lnTo>
                  <a:pt x="3428474" y="0"/>
                </a:lnTo>
                <a:lnTo>
                  <a:pt x="3428474" y="2676655"/>
                </a:lnTo>
                <a:lnTo>
                  <a:pt x="0" y="26766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r="-142"/>
            </a:stretch>
          </a:blipFill>
        </p:spPr>
      </p:sp>
      <p:sp>
        <p:nvSpPr>
          <p:cNvPr id="7" name="Freeform 7" descr="黑暗中的灯光  描述已自动生成"/>
          <p:cNvSpPr/>
          <p:nvPr/>
        </p:nvSpPr>
        <p:spPr>
          <a:xfrm flipH="1" flipV="1">
            <a:off x="211403" y="0"/>
            <a:ext cx="3428474" cy="2676655"/>
          </a:xfrm>
          <a:custGeom>
            <a:avLst/>
            <a:gdLst/>
            <a:ahLst/>
            <a:cxnLst/>
            <a:rect l="l" t="t" r="r" b="b"/>
            <a:pathLst>
              <a:path w="3428474" h="2676655">
                <a:moveTo>
                  <a:pt x="3428475" y="2676655"/>
                </a:moveTo>
                <a:lnTo>
                  <a:pt x="0" y="2676655"/>
                </a:lnTo>
                <a:lnTo>
                  <a:pt x="0" y="0"/>
                </a:lnTo>
                <a:lnTo>
                  <a:pt x="3428475" y="0"/>
                </a:lnTo>
                <a:lnTo>
                  <a:pt x="3428475" y="2676655"/>
                </a:lnTo>
                <a:close/>
              </a:path>
            </a:pathLst>
          </a:custGeom>
          <a:blipFill>
            <a:blip r:embed="rId4"/>
            <a:stretch>
              <a:fillRect r="-142"/>
            </a:stretch>
          </a:blipFill>
        </p:spPr>
      </p:sp>
      <p:sp>
        <p:nvSpPr>
          <p:cNvPr id="8" name="Freeform 8" descr="黑暗中的灯光  中度可信度描述已自动生成"/>
          <p:cNvSpPr/>
          <p:nvPr/>
        </p:nvSpPr>
        <p:spPr>
          <a:xfrm>
            <a:off x="-27556" y="9420"/>
            <a:ext cx="18358417" cy="8524397"/>
          </a:xfrm>
          <a:custGeom>
            <a:avLst/>
            <a:gdLst/>
            <a:ahLst/>
            <a:cxnLst/>
            <a:rect l="l" t="t" r="r" b="b"/>
            <a:pathLst>
              <a:path w="18358417" h="8524397">
                <a:moveTo>
                  <a:pt x="0" y="0"/>
                </a:moveTo>
                <a:lnTo>
                  <a:pt x="18358417" y="0"/>
                </a:lnTo>
                <a:lnTo>
                  <a:pt x="18358417" y="8524397"/>
                </a:lnTo>
                <a:lnTo>
                  <a:pt x="0" y="852439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4789" t="-26550" r="-45547" b="-283365"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732181" y="4435241"/>
            <a:ext cx="12937734" cy="1781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074"/>
              </a:lnSpc>
            </a:pPr>
            <a:r>
              <a:rPr lang="zh-CN" altLang="en-US" sz="11729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请老师批评指正</a:t>
            </a:r>
            <a:endParaRPr lang="en-US" sz="11729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CC74F12-F337-95FE-CED5-3B8DFA16B86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31890" b="26657"/>
          <a:stretch/>
        </p:blipFill>
        <p:spPr>
          <a:xfrm>
            <a:off x="13833362" y="268127"/>
            <a:ext cx="4243056" cy="989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76841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12" name="Freeform 12"/>
          <p:cNvSpPr/>
          <p:nvPr/>
        </p:nvSpPr>
        <p:spPr>
          <a:xfrm>
            <a:off x="9768984" y="2987204"/>
            <a:ext cx="571373" cy="497608"/>
          </a:xfrm>
          <a:custGeom>
            <a:avLst/>
            <a:gdLst/>
            <a:ahLst/>
            <a:cxnLst/>
            <a:rect l="l" t="t" r="r" b="b"/>
            <a:pathLst>
              <a:path w="571373" h="497608">
                <a:moveTo>
                  <a:pt x="0" y="0"/>
                </a:moveTo>
                <a:lnTo>
                  <a:pt x="571373" y="0"/>
                </a:lnTo>
                <a:lnTo>
                  <a:pt x="571373" y="497608"/>
                </a:lnTo>
                <a:lnTo>
                  <a:pt x="0" y="4976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-103220" y="-117746"/>
            <a:ext cx="18627479" cy="1670872"/>
          </a:xfrm>
          <a:custGeom>
            <a:avLst/>
            <a:gdLst/>
            <a:ahLst/>
            <a:cxnLst/>
            <a:rect l="l" t="t" r="r" b="b"/>
            <a:pathLst>
              <a:path w="18627479" h="1670872">
                <a:moveTo>
                  <a:pt x="0" y="0"/>
                </a:moveTo>
                <a:lnTo>
                  <a:pt x="18627479" y="0"/>
                </a:lnTo>
                <a:lnTo>
                  <a:pt x="18627479" y="1670873"/>
                </a:lnTo>
                <a:lnTo>
                  <a:pt x="0" y="1670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1438975" y="268574"/>
            <a:ext cx="4801247" cy="79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zh-CN" altLang="en-US" sz="5416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系统简介</a:t>
            </a:r>
            <a:endParaRPr lang="en-US" sz="5416" b="1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24" name="Freeform 24"/>
          <p:cNvSpPr/>
          <p:nvPr/>
        </p:nvSpPr>
        <p:spPr>
          <a:xfrm>
            <a:off x="608438" y="345696"/>
            <a:ext cx="616710" cy="702795"/>
          </a:xfrm>
          <a:custGeom>
            <a:avLst/>
            <a:gdLst/>
            <a:ahLst/>
            <a:cxnLst/>
            <a:rect l="l" t="t" r="r" b="b"/>
            <a:pathLst>
              <a:path w="616710" h="702795">
                <a:moveTo>
                  <a:pt x="0" y="0"/>
                </a:moveTo>
                <a:lnTo>
                  <a:pt x="616710" y="0"/>
                </a:lnTo>
                <a:lnTo>
                  <a:pt x="616710" y="702796"/>
                </a:lnTo>
                <a:lnTo>
                  <a:pt x="0" y="70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pic>
        <p:nvPicPr>
          <p:cNvPr id="33" name="图片 32">
            <a:extLst>
              <a:ext uri="{FF2B5EF4-FFF2-40B4-BE49-F238E27FC236}">
                <a16:creationId xmlns:a16="http://schemas.microsoft.com/office/drawing/2014/main" id="{AF19CBAB-A023-F800-8781-19756D46266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6793" y="4478669"/>
            <a:ext cx="8701334" cy="4663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177C0F41-5DCA-EB20-D631-102AFB27FE6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6076" y="1631236"/>
            <a:ext cx="8701331" cy="46633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内容占位符 2">
            <a:extLst>
              <a:ext uri="{FF2B5EF4-FFF2-40B4-BE49-F238E27FC236}">
                <a16:creationId xmlns:a16="http://schemas.microsoft.com/office/drawing/2014/main" id="{FC8B2F75-A06A-2E1F-33F9-2FFBE77E283E}"/>
              </a:ext>
            </a:extLst>
          </p:cNvPr>
          <p:cNvSpPr txBox="1">
            <a:spLocks/>
          </p:cNvSpPr>
          <p:nvPr/>
        </p:nvSpPr>
        <p:spPr>
          <a:xfrm>
            <a:off x="10552505" y="6518029"/>
            <a:ext cx="6866653" cy="34487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行天下是一个综合性旅游管理平台，旨在为游客、导游和旅行社管理员提供便捷、高效的旅行管理服务。系统采用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B/S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架构，涵盖了用户信息管理、自由行预订、订单管理、旅行团管理、导游管理、热门推荐等核心功能。通过系统，用户可以轻松完成各类旅游产品的预订和管理，导游可以查看并管理导游订单，管理员则可以管理旅行团、城市、景区、酒店等旅游资源，并监控订单数据。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4A021CAD-E293-87D9-CF58-197FD6B946D6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7872" b="21401"/>
          <a:stretch/>
        </p:blipFill>
        <p:spPr>
          <a:xfrm>
            <a:off x="13666606" y="8193"/>
            <a:ext cx="4597948" cy="13117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3220" y="117741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-103220" y="-117746"/>
            <a:ext cx="18627479" cy="1670872"/>
          </a:xfrm>
          <a:custGeom>
            <a:avLst/>
            <a:gdLst/>
            <a:ahLst/>
            <a:cxnLst/>
            <a:rect l="l" t="t" r="r" b="b"/>
            <a:pathLst>
              <a:path w="18627479" h="1670872">
                <a:moveTo>
                  <a:pt x="0" y="0"/>
                </a:moveTo>
                <a:lnTo>
                  <a:pt x="18627479" y="0"/>
                </a:lnTo>
                <a:lnTo>
                  <a:pt x="18627479" y="1670873"/>
                </a:lnTo>
                <a:lnTo>
                  <a:pt x="0" y="1670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73592" y="5141342"/>
            <a:ext cx="18347" cy="2109896"/>
          </a:xfrm>
          <a:custGeom>
            <a:avLst/>
            <a:gdLst/>
            <a:ahLst/>
            <a:cxnLst/>
            <a:rect l="l" t="t" r="r" b="b"/>
            <a:pathLst>
              <a:path w="18347" h="2109896">
                <a:moveTo>
                  <a:pt x="0" y="0"/>
                </a:moveTo>
                <a:lnTo>
                  <a:pt x="18347" y="0"/>
                </a:lnTo>
                <a:lnTo>
                  <a:pt x="18347" y="2109896"/>
                </a:lnTo>
                <a:lnTo>
                  <a:pt x="0" y="2109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93987" y="5101562"/>
            <a:ext cx="18347" cy="2109896"/>
          </a:xfrm>
          <a:custGeom>
            <a:avLst/>
            <a:gdLst/>
            <a:ahLst/>
            <a:cxnLst/>
            <a:rect l="l" t="t" r="r" b="b"/>
            <a:pathLst>
              <a:path w="18347" h="2109896">
                <a:moveTo>
                  <a:pt x="0" y="0"/>
                </a:moveTo>
                <a:lnTo>
                  <a:pt x="18347" y="0"/>
                </a:lnTo>
                <a:lnTo>
                  <a:pt x="18347" y="2109896"/>
                </a:lnTo>
                <a:lnTo>
                  <a:pt x="0" y="2109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3198" y="4655705"/>
            <a:ext cx="16191157" cy="981561"/>
          </a:xfrm>
          <a:custGeom>
            <a:avLst/>
            <a:gdLst/>
            <a:ahLst/>
            <a:cxnLst/>
            <a:rect l="l" t="t" r="r" b="b"/>
            <a:pathLst>
              <a:path w="16191157" h="981561">
                <a:moveTo>
                  <a:pt x="0" y="0"/>
                </a:moveTo>
                <a:lnTo>
                  <a:pt x="16191157" y="0"/>
                </a:lnTo>
                <a:lnTo>
                  <a:pt x="16191157" y="981561"/>
                </a:lnTo>
                <a:lnTo>
                  <a:pt x="0" y="981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8438" y="345696"/>
            <a:ext cx="616710" cy="702795"/>
          </a:xfrm>
          <a:custGeom>
            <a:avLst/>
            <a:gdLst/>
            <a:ahLst/>
            <a:cxnLst/>
            <a:rect l="l" t="t" r="r" b="b"/>
            <a:pathLst>
              <a:path w="616710" h="702795">
                <a:moveTo>
                  <a:pt x="0" y="0"/>
                </a:moveTo>
                <a:lnTo>
                  <a:pt x="616710" y="0"/>
                </a:lnTo>
                <a:lnTo>
                  <a:pt x="616710" y="702796"/>
                </a:lnTo>
                <a:lnTo>
                  <a:pt x="0" y="70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8975" y="268574"/>
            <a:ext cx="6290473" cy="79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zh-CN" altLang="en-US" sz="5416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管理端功能性需求</a:t>
            </a:r>
            <a:endParaRPr lang="en-US" sz="5416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2330878" y="2664999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交通管理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20374" y="2785733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酒店管理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09870" y="2476500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景点管理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68788" y="6551231"/>
            <a:ext cx="4165624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用户、导游管理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46388" y="6724137"/>
            <a:ext cx="3484313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旅行团管理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5845430" y="6020645"/>
            <a:ext cx="1474670" cy="1458243"/>
          </a:xfrm>
          <a:custGeom>
            <a:avLst/>
            <a:gdLst/>
            <a:ahLst/>
            <a:cxnLst/>
            <a:rect l="l" t="t" r="r" b="b"/>
            <a:pathLst>
              <a:path w="2311712" h="2311712">
                <a:moveTo>
                  <a:pt x="0" y="0"/>
                </a:moveTo>
                <a:lnTo>
                  <a:pt x="2311712" y="0"/>
                </a:lnTo>
                <a:lnTo>
                  <a:pt x="2311712" y="2311711"/>
                </a:lnTo>
                <a:lnTo>
                  <a:pt x="0" y="23117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374998" y="6047083"/>
            <a:ext cx="1474670" cy="1458243"/>
          </a:xfrm>
          <a:custGeom>
            <a:avLst/>
            <a:gdLst/>
            <a:ahLst/>
            <a:cxnLst/>
            <a:rect l="l" t="t" r="r" b="b"/>
            <a:pathLst>
              <a:path w="2311712" h="2311712">
                <a:moveTo>
                  <a:pt x="0" y="0"/>
                </a:moveTo>
                <a:lnTo>
                  <a:pt x="2311712" y="0"/>
                </a:lnTo>
                <a:lnTo>
                  <a:pt x="2311712" y="2311711"/>
                </a:lnTo>
                <a:lnTo>
                  <a:pt x="0" y="23117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308753" y="4317948"/>
            <a:ext cx="908172" cy="908172"/>
          </a:xfrm>
          <a:custGeom>
            <a:avLst/>
            <a:gdLst/>
            <a:ahLst/>
            <a:cxnLst/>
            <a:rect l="l" t="t" r="r" b="b"/>
            <a:pathLst>
              <a:path w="908172" h="908172">
                <a:moveTo>
                  <a:pt x="0" y="0"/>
                </a:moveTo>
                <a:lnTo>
                  <a:pt x="908172" y="0"/>
                </a:lnTo>
                <a:lnTo>
                  <a:pt x="908172" y="908172"/>
                </a:lnTo>
                <a:lnTo>
                  <a:pt x="0" y="908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829147" y="5139497"/>
            <a:ext cx="908172" cy="908172"/>
          </a:xfrm>
          <a:custGeom>
            <a:avLst/>
            <a:gdLst/>
            <a:ahLst/>
            <a:cxnLst/>
            <a:rect l="l" t="t" r="r" b="b"/>
            <a:pathLst>
              <a:path w="908172" h="908172">
                <a:moveTo>
                  <a:pt x="0" y="0"/>
                </a:moveTo>
                <a:lnTo>
                  <a:pt x="908172" y="0"/>
                </a:lnTo>
                <a:lnTo>
                  <a:pt x="908172" y="908172"/>
                </a:lnTo>
                <a:lnTo>
                  <a:pt x="0" y="908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302531" y="4270754"/>
            <a:ext cx="908172" cy="908172"/>
          </a:xfrm>
          <a:custGeom>
            <a:avLst/>
            <a:gdLst/>
            <a:ahLst/>
            <a:cxnLst/>
            <a:rect l="l" t="t" r="r" b="b"/>
            <a:pathLst>
              <a:path w="908172" h="908172">
                <a:moveTo>
                  <a:pt x="0" y="0"/>
                </a:moveTo>
                <a:lnTo>
                  <a:pt x="908172" y="0"/>
                </a:lnTo>
                <a:lnTo>
                  <a:pt x="908172" y="908172"/>
                </a:lnTo>
                <a:lnTo>
                  <a:pt x="0" y="908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8590F5BC-BCF1-8C99-C894-045748E7AC7C}"/>
              </a:ext>
            </a:extLst>
          </p:cNvPr>
          <p:cNvSpPr txBox="1"/>
          <p:nvPr/>
        </p:nvSpPr>
        <p:spPr>
          <a:xfrm>
            <a:off x="8011174" y="6715008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城市管理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0C162DC1-03CC-558A-CF98-A2AA03059360}"/>
              </a:ext>
            </a:extLst>
          </p:cNvPr>
          <p:cNvSpPr txBox="1"/>
          <p:nvPr/>
        </p:nvSpPr>
        <p:spPr>
          <a:xfrm>
            <a:off x="1929588" y="3468298"/>
            <a:ext cx="3704486" cy="575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行程信息、票务信息等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E5BAE3F-DEEA-8C82-ED79-7C45B8D65813}"/>
              </a:ext>
            </a:extLst>
          </p:cNvPr>
          <p:cNvSpPr txBox="1"/>
          <p:nvPr/>
        </p:nvSpPr>
        <p:spPr>
          <a:xfrm>
            <a:off x="7049609" y="3358650"/>
            <a:ext cx="4477400" cy="1230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酒店信息，包括名称、类型、地址、简介等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9D24DFF-D861-B242-3283-CB42519E8459}"/>
              </a:ext>
            </a:extLst>
          </p:cNvPr>
          <p:cNvSpPr txBox="1"/>
          <p:nvPr/>
        </p:nvSpPr>
        <p:spPr>
          <a:xfrm>
            <a:off x="12580206" y="3141286"/>
            <a:ext cx="4477401" cy="1230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景区信息，包括名称、所在城市、等级、简介等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DE90ED8F-1960-D143-1F67-ECEB3B70C688}"/>
              </a:ext>
            </a:extLst>
          </p:cNvPr>
          <p:cNvSpPr txBox="1"/>
          <p:nvPr/>
        </p:nvSpPr>
        <p:spPr>
          <a:xfrm>
            <a:off x="1225148" y="7579089"/>
            <a:ext cx="4642668" cy="1884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旅行团信息，包括旅行团名称、价格、时间、导游、酒店、行程、票务等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E57E9C54-5F53-253D-B0B5-DF8FBE55CFEF}"/>
              </a:ext>
            </a:extLst>
          </p:cNvPr>
          <p:cNvSpPr txBox="1"/>
          <p:nvPr/>
        </p:nvSpPr>
        <p:spPr>
          <a:xfrm>
            <a:off x="7092964" y="7505326"/>
            <a:ext cx="4282034" cy="1230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城市信息，包括城市名称、所在省份及城市简介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29802866-7DAA-58A9-23BC-5FD2E08376DA}"/>
              </a:ext>
            </a:extLst>
          </p:cNvPr>
          <p:cNvSpPr txBox="1"/>
          <p:nvPr/>
        </p:nvSpPr>
        <p:spPr>
          <a:xfrm>
            <a:off x="12868215" y="7406183"/>
            <a:ext cx="4971903" cy="1884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用户名称、头像、注册时间等；导游姓名、简介、表现、价格、薪酬、经验等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pic>
        <p:nvPicPr>
          <p:cNvPr id="34" name="图片 33">
            <a:extLst>
              <a:ext uri="{FF2B5EF4-FFF2-40B4-BE49-F238E27FC236}">
                <a16:creationId xmlns:a16="http://schemas.microsoft.com/office/drawing/2014/main" id="{F168FE21-E3AF-2117-8324-DFA3D504E6B4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872" b="21401"/>
          <a:stretch/>
        </p:blipFill>
        <p:spPr>
          <a:xfrm>
            <a:off x="13666606" y="8193"/>
            <a:ext cx="4597948" cy="13117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3220" y="117741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-103220" y="-117746"/>
            <a:ext cx="18627479" cy="1670872"/>
          </a:xfrm>
          <a:custGeom>
            <a:avLst/>
            <a:gdLst/>
            <a:ahLst/>
            <a:cxnLst/>
            <a:rect l="l" t="t" r="r" b="b"/>
            <a:pathLst>
              <a:path w="18627479" h="1670872">
                <a:moveTo>
                  <a:pt x="0" y="0"/>
                </a:moveTo>
                <a:lnTo>
                  <a:pt x="18627479" y="0"/>
                </a:lnTo>
                <a:lnTo>
                  <a:pt x="18627479" y="1670873"/>
                </a:lnTo>
                <a:lnTo>
                  <a:pt x="0" y="1670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6573592" y="5141342"/>
            <a:ext cx="18347" cy="2109896"/>
          </a:xfrm>
          <a:custGeom>
            <a:avLst/>
            <a:gdLst/>
            <a:ahLst/>
            <a:cxnLst/>
            <a:rect l="l" t="t" r="r" b="b"/>
            <a:pathLst>
              <a:path w="18347" h="2109896">
                <a:moveTo>
                  <a:pt x="0" y="0"/>
                </a:moveTo>
                <a:lnTo>
                  <a:pt x="18347" y="0"/>
                </a:lnTo>
                <a:lnTo>
                  <a:pt x="18347" y="2109896"/>
                </a:lnTo>
                <a:lnTo>
                  <a:pt x="0" y="2109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12093987" y="5101562"/>
            <a:ext cx="18347" cy="2109896"/>
          </a:xfrm>
          <a:custGeom>
            <a:avLst/>
            <a:gdLst/>
            <a:ahLst/>
            <a:cxnLst/>
            <a:rect l="l" t="t" r="r" b="b"/>
            <a:pathLst>
              <a:path w="18347" h="2109896">
                <a:moveTo>
                  <a:pt x="0" y="0"/>
                </a:moveTo>
                <a:lnTo>
                  <a:pt x="18347" y="0"/>
                </a:lnTo>
                <a:lnTo>
                  <a:pt x="18347" y="2109896"/>
                </a:lnTo>
                <a:lnTo>
                  <a:pt x="0" y="21098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053198" y="4655705"/>
            <a:ext cx="16191157" cy="981561"/>
          </a:xfrm>
          <a:custGeom>
            <a:avLst/>
            <a:gdLst/>
            <a:ahLst/>
            <a:cxnLst/>
            <a:rect l="l" t="t" r="r" b="b"/>
            <a:pathLst>
              <a:path w="16191157" h="981561">
                <a:moveTo>
                  <a:pt x="0" y="0"/>
                </a:moveTo>
                <a:lnTo>
                  <a:pt x="16191157" y="0"/>
                </a:lnTo>
                <a:lnTo>
                  <a:pt x="16191157" y="981561"/>
                </a:lnTo>
                <a:lnTo>
                  <a:pt x="0" y="9815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8438" y="345696"/>
            <a:ext cx="616710" cy="702795"/>
          </a:xfrm>
          <a:custGeom>
            <a:avLst/>
            <a:gdLst/>
            <a:ahLst/>
            <a:cxnLst/>
            <a:rect l="l" t="t" r="r" b="b"/>
            <a:pathLst>
              <a:path w="616710" h="702795">
                <a:moveTo>
                  <a:pt x="0" y="0"/>
                </a:moveTo>
                <a:lnTo>
                  <a:pt x="616710" y="0"/>
                </a:lnTo>
                <a:lnTo>
                  <a:pt x="616710" y="702796"/>
                </a:lnTo>
                <a:lnTo>
                  <a:pt x="0" y="70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8975" y="268574"/>
            <a:ext cx="6290473" cy="79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zh-CN" altLang="en-US" sz="5416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用户端功能性需求</a:t>
            </a:r>
            <a:endParaRPr lang="en-US" sz="5416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450480" y="2476087"/>
            <a:ext cx="6313604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跟团游选择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7820374" y="2435390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酒店选择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6" name="TextBox 16"/>
          <p:cNvSpPr txBox="1"/>
          <p:nvPr/>
        </p:nvSpPr>
        <p:spPr>
          <a:xfrm>
            <a:off x="13309870" y="2476500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车票选择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3168788" y="6551231"/>
            <a:ext cx="4165624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订单管理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1346388" y="6724137"/>
            <a:ext cx="3484313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景点选择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21" name="Freeform 21"/>
          <p:cNvSpPr/>
          <p:nvPr/>
        </p:nvSpPr>
        <p:spPr>
          <a:xfrm>
            <a:off x="5845430" y="6020645"/>
            <a:ext cx="1474670" cy="1458243"/>
          </a:xfrm>
          <a:custGeom>
            <a:avLst/>
            <a:gdLst/>
            <a:ahLst/>
            <a:cxnLst/>
            <a:rect l="l" t="t" r="r" b="b"/>
            <a:pathLst>
              <a:path w="2311712" h="2311712">
                <a:moveTo>
                  <a:pt x="0" y="0"/>
                </a:moveTo>
                <a:lnTo>
                  <a:pt x="2311712" y="0"/>
                </a:lnTo>
                <a:lnTo>
                  <a:pt x="2311712" y="2311711"/>
                </a:lnTo>
                <a:lnTo>
                  <a:pt x="0" y="231171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1374998" y="6047083"/>
            <a:ext cx="1474670" cy="1458243"/>
          </a:xfrm>
          <a:custGeom>
            <a:avLst/>
            <a:gdLst/>
            <a:ahLst/>
            <a:cxnLst/>
            <a:rect l="l" t="t" r="r" b="b"/>
            <a:pathLst>
              <a:path w="2311712" h="2311712">
                <a:moveTo>
                  <a:pt x="0" y="0"/>
                </a:moveTo>
                <a:lnTo>
                  <a:pt x="2311712" y="0"/>
                </a:lnTo>
                <a:lnTo>
                  <a:pt x="2311712" y="2311711"/>
                </a:lnTo>
                <a:lnTo>
                  <a:pt x="0" y="231171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3" name="Freeform 23"/>
          <p:cNvSpPr/>
          <p:nvPr/>
        </p:nvSpPr>
        <p:spPr>
          <a:xfrm>
            <a:off x="3308753" y="4317948"/>
            <a:ext cx="908172" cy="908172"/>
          </a:xfrm>
          <a:custGeom>
            <a:avLst/>
            <a:gdLst/>
            <a:ahLst/>
            <a:cxnLst/>
            <a:rect l="l" t="t" r="r" b="b"/>
            <a:pathLst>
              <a:path w="908172" h="908172">
                <a:moveTo>
                  <a:pt x="0" y="0"/>
                </a:moveTo>
                <a:lnTo>
                  <a:pt x="908172" y="0"/>
                </a:lnTo>
                <a:lnTo>
                  <a:pt x="908172" y="908172"/>
                </a:lnTo>
                <a:lnTo>
                  <a:pt x="0" y="908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4" name="Freeform 24"/>
          <p:cNvSpPr/>
          <p:nvPr/>
        </p:nvSpPr>
        <p:spPr>
          <a:xfrm>
            <a:off x="8829147" y="5139497"/>
            <a:ext cx="908172" cy="908172"/>
          </a:xfrm>
          <a:custGeom>
            <a:avLst/>
            <a:gdLst/>
            <a:ahLst/>
            <a:cxnLst/>
            <a:rect l="l" t="t" r="r" b="b"/>
            <a:pathLst>
              <a:path w="908172" h="908172">
                <a:moveTo>
                  <a:pt x="0" y="0"/>
                </a:moveTo>
                <a:lnTo>
                  <a:pt x="908172" y="0"/>
                </a:lnTo>
                <a:lnTo>
                  <a:pt x="908172" y="908172"/>
                </a:lnTo>
                <a:lnTo>
                  <a:pt x="0" y="908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14302531" y="4270754"/>
            <a:ext cx="908172" cy="908172"/>
          </a:xfrm>
          <a:custGeom>
            <a:avLst/>
            <a:gdLst/>
            <a:ahLst/>
            <a:cxnLst/>
            <a:rect l="l" t="t" r="r" b="b"/>
            <a:pathLst>
              <a:path w="908172" h="908172">
                <a:moveTo>
                  <a:pt x="0" y="0"/>
                </a:moveTo>
                <a:lnTo>
                  <a:pt x="908172" y="0"/>
                </a:lnTo>
                <a:lnTo>
                  <a:pt x="908172" y="908172"/>
                </a:lnTo>
                <a:lnTo>
                  <a:pt x="0" y="90817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7" name="TextBox 14">
            <a:extLst>
              <a:ext uri="{FF2B5EF4-FFF2-40B4-BE49-F238E27FC236}">
                <a16:creationId xmlns:a16="http://schemas.microsoft.com/office/drawing/2014/main" id="{8590F5BC-BCF1-8C99-C894-045748E7AC7C}"/>
              </a:ext>
            </a:extLst>
          </p:cNvPr>
          <p:cNvSpPr txBox="1"/>
          <p:nvPr/>
        </p:nvSpPr>
        <p:spPr>
          <a:xfrm>
            <a:off x="8011174" y="6715008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导游选择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0C162DC1-03CC-558A-CF98-A2AA03059360}"/>
              </a:ext>
            </a:extLst>
          </p:cNvPr>
          <p:cNvSpPr txBox="1"/>
          <p:nvPr/>
        </p:nvSpPr>
        <p:spPr>
          <a:xfrm>
            <a:off x="969633" y="3054855"/>
            <a:ext cx="5493195" cy="1884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可查看跟团游详细信息（行程、交通、酒店等），预订跟团游，提供推荐跟团游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E5BAE3F-DEEA-8C82-ED79-7C45B8D65813}"/>
              </a:ext>
            </a:extLst>
          </p:cNvPr>
          <p:cNvSpPr txBox="1"/>
          <p:nvPr/>
        </p:nvSpPr>
        <p:spPr>
          <a:xfrm>
            <a:off x="7080373" y="3151483"/>
            <a:ext cx="4477400" cy="1230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查询酒店、选择入住时间与退房时间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39D24DFF-D861-B242-3283-CB42519E8459}"/>
              </a:ext>
            </a:extLst>
          </p:cNvPr>
          <p:cNvSpPr txBox="1"/>
          <p:nvPr/>
        </p:nvSpPr>
        <p:spPr>
          <a:xfrm>
            <a:off x="12580206" y="3141286"/>
            <a:ext cx="4477401" cy="1230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各类交通（飞机、大巴、火车），可选择出发时间等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31" name="TextBox 12">
            <a:extLst>
              <a:ext uri="{FF2B5EF4-FFF2-40B4-BE49-F238E27FC236}">
                <a16:creationId xmlns:a16="http://schemas.microsoft.com/office/drawing/2014/main" id="{DE90ED8F-1960-D143-1F67-ECEB3B70C688}"/>
              </a:ext>
            </a:extLst>
          </p:cNvPr>
          <p:cNvSpPr txBox="1"/>
          <p:nvPr/>
        </p:nvSpPr>
        <p:spPr>
          <a:xfrm>
            <a:off x="1225148" y="7579089"/>
            <a:ext cx="4642668" cy="1230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可根据城市查看相关景点，预订住宿酒店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32" name="TextBox 12">
            <a:extLst>
              <a:ext uri="{FF2B5EF4-FFF2-40B4-BE49-F238E27FC236}">
                <a16:creationId xmlns:a16="http://schemas.microsoft.com/office/drawing/2014/main" id="{E57E9C54-5F53-253D-B0B5-DF8FBE55CFEF}"/>
              </a:ext>
            </a:extLst>
          </p:cNvPr>
          <p:cNvSpPr txBox="1"/>
          <p:nvPr/>
        </p:nvSpPr>
        <p:spPr>
          <a:xfrm>
            <a:off x="7092964" y="7505326"/>
            <a:ext cx="4282034" cy="1884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可查看导游基本介绍、价格、星级等信息，自定义服务内容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33" name="TextBox 12">
            <a:extLst>
              <a:ext uri="{FF2B5EF4-FFF2-40B4-BE49-F238E27FC236}">
                <a16:creationId xmlns:a16="http://schemas.microsoft.com/office/drawing/2014/main" id="{29802866-7DAA-58A9-23BC-5FD2E08376DA}"/>
              </a:ext>
            </a:extLst>
          </p:cNvPr>
          <p:cNvSpPr txBox="1"/>
          <p:nvPr/>
        </p:nvSpPr>
        <p:spPr>
          <a:xfrm>
            <a:off x="12868215" y="7406183"/>
            <a:ext cx="4466197" cy="188404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可查看全部订单、按多种条件筛选、可取消、支付、退款订单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7713FF1-B7C5-1142-3A71-F4A99B723049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t="27872" b="21401"/>
          <a:stretch/>
        </p:blipFill>
        <p:spPr>
          <a:xfrm>
            <a:off x="13666606" y="8193"/>
            <a:ext cx="4597948" cy="13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853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103220" y="117741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-103220" y="-117746"/>
            <a:ext cx="18627479" cy="1670872"/>
          </a:xfrm>
          <a:custGeom>
            <a:avLst/>
            <a:gdLst/>
            <a:ahLst/>
            <a:cxnLst/>
            <a:rect l="l" t="t" r="r" b="b"/>
            <a:pathLst>
              <a:path w="18627479" h="1670872">
                <a:moveTo>
                  <a:pt x="0" y="0"/>
                </a:moveTo>
                <a:lnTo>
                  <a:pt x="18627479" y="0"/>
                </a:lnTo>
                <a:lnTo>
                  <a:pt x="18627479" y="1670873"/>
                </a:lnTo>
                <a:lnTo>
                  <a:pt x="0" y="16708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608438" y="345696"/>
            <a:ext cx="616710" cy="702795"/>
          </a:xfrm>
          <a:custGeom>
            <a:avLst/>
            <a:gdLst/>
            <a:ahLst/>
            <a:cxnLst/>
            <a:rect l="l" t="t" r="r" b="b"/>
            <a:pathLst>
              <a:path w="616710" h="702795">
                <a:moveTo>
                  <a:pt x="0" y="0"/>
                </a:moveTo>
                <a:lnTo>
                  <a:pt x="616710" y="0"/>
                </a:lnTo>
                <a:lnTo>
                  <a:pt x="616710" y="702796"/>
                </a:lnTo>
                <a:lnTo>
                  <a:pt x="0" y="70279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1438975" y="268574"/>
            <a:ext cx="6290473" cy="79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zh-CN" altLang="en-US" sz="5416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导游端功能性需求</a:t>
            </a:r>
            <a:endParaRPr lang="en-US" sz="5416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039634" y="3338607"/>
            <a:ext cx="4377690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订单管理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28" name="TextBox 12">
            <a:extLst>
              <a:ext uri="{FF2B5EF4-FFF2-40B4-BE49-F238E27FC236}">
                <a16:creationId xmlns:a16="http://schemas.microsoft.com/office/drawing/2014/main" id="{0C162DC1-03CC-558A-CF98-A2AA03059360}"/>
              </a:ext>
            </a:extLst>
          </p:cNvPr>
          <p:cNvSpPr txBox="1"/>
          <p:nvPr/>
        </p:nvSpPr>
        <p:spPr>
          <a:xfrm>
            <a:off x="7358678" y="3264337"/>
            <a:ext cx="7328995" cy="123001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可按订单号搜索订单、按用户、订单类型（导游、跟团游）、服务日期筛选订单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11" name="TextBox 12">
            <a:extLst>
              <a:ext uri="{FF2B5EF4-FFF2-40B4-BE49-F238E27FC236}">
                <a16:creationId xmlns:a16="http://schemas.microsoft.com/office/drawing/2014/main" id="{E03A80B2-88B7-0B99-EE00-29EAAE741074}"/>
              </a:ext>
            </a:extLst>
          </p:cNvPr>
          <p:cNvSpPr txBox="1"/>
          <p:nvPr/>
        </p:nvSpPr>
        <p:spPr>
          <a:xfrm>
            <a:off x="3029073" y="5787171"/>
            <a:ext cx="4377690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zh-CN" alt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个人中心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F0062F-B2D3-8CF5-5D7E-9095890D69BA}"/>
              </a:ext>
            </a:extLst>
          </p:cNvPr>
          <p:cNvSpPr txBox="1"/>
          <p:nvPr/>
        </p:nvSpPr>
        <p:spPr>
          <a:xfrm>
            <a:off x="7339749" y="5437483"/>
            <a:ext cx="7366851" cy="1230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055"/>
              </a:lnSpc>
            </a:pPr>
            <a:r>
              <a:rPr lang="zh-CN" altLang="en-US" sz="28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思源黑体 Heavy"/>
                <a:sym typeface="思源黑体 Heavy"/>
              </a:rPr>
              <a:t>查看个人服务信息：名称、价格、工资、介绍、电话号码、所在地区；可编辑部分信息</a:t>
            </a:r>
            <a:endParaRPr lang="en-US" sz="28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思源黑体 Heavy"/>
              <a:sym typeface="思源黑体 Heavy"/>
            </a:endParaRPr>
          </a:p>
        </p:txBody>
      </p:sp>
      <p:sp>
        <p:nvSpPr>
          <p:cNvPr id="15" name="Freeform 8">
            <a:extLst>
              <a:ext uri="{FF2B5EF4-FFF2-40B4-BE49-F238E27FC236}">
                <a16:creationId xmlns:a16="http://schemas.microsoft.com/office/drawing/2014/main" id="{847EAD17-0E91-22C8-9229-1EB10B9D5A23}"/>
              </a:ext>
            </a:extLst>
          </p:cNvPr>
          <p:cNvSpPr/>
          <p:nvPr/>
        </p:nvSpPr>
        <p:spPr>
          <a:xfrm>
            <a:off x="916793" y="7245862"/>
            <a:ext cx="16191157" cy="981561"/>
          </a:xfrm>
          <a:custGeom>
            <a:avLst/>
            <a:gdLst/>
            <a:ahLst/>
            <a:cxnLst/>
            <a:rect l="l" t="t" r="r" b="b"/>
            <a:pathLst>
              <a:path w="16191157" h="981561">
                <a:moveTo>
                  <a:pt x="0" y="0"/>
                </a:moveTo>
                <a:lnTo>
                  <a:pt x="16191157" y="0"/>
                </a:lnTo>
                <a:lnTo>
                  <a:pt x="16191157" y="981561"/>
                </a:lnTo>
                <a:lnTo>
                  <a:pt x="0" y="9815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EB7C78B-C68A-A480-B6B7-C786AE2222E4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27872" b="21401"/>
          <a:stretch/>
        </p:blipFill>
        <p:spPr>
          <a:xfrm>
            <a:off x="13666606" y="8193"/>
            <a:ext cx="4597948" cy="13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65610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grpSp>
        <p:nvGrpSpPr>
          <p:cNvPr id="5" name="Group 5"/>
          <p:cNvGrpSpPr/>
          <p:nvPr/>
        </p:nvGrpSpPr>
        <p:grpSpPr>
          <a:xfrm>
            <a:off x="7882500" y="2288157"/>
            <a:ext cx="2537334" cy="2189995"/>
            <a:chOff x="0" y="0"/>
            <a:chExt cx="3383112" cy="2919993"/>
          </a:xfrm>
        </p:grpSpPr>
        <p:sp>
          <p:nvSpPr>
            <p:cNvPr id="6" name="Freeform 6"/>
            <p:cNvSpPr/>
            <p:nvPr/>
          </p:nvSpPr>
          <p:spPr>
            <a:xfrm>
              <a:off x="12700" y="12700"/>
              <a:ext cx="3357753" cy="2894584"/>
            </a:xfrm>
            <a:custGeom>
              <a:avLst/>
              <a:gdLst/>
              <a:ahLst/>
              <a:cxnLst/>
              <a:rect l="l" t="t" r="r" b="b"/>
              <a:pathLst>
                <a:path w="3357753" h="2894584">
                  <a:moveTo>
                    <a:pt x="0" y="1447292"/>
                  </a:moveTo>
                  <a:lnTo>
                    <a:pt x="724535" y="0"/>
                  </a:lnTo>
                  <a:lnTo>
                    <a:pt x="2633218" y="0"/>
                  </a:lnTo>
                  <a:lnTo>
                    <a:pt x="3357753" y="1447292"/>
                  </a:lnTo>
                  <a:lnTo>
                    <a:pt x="2633218" y="2894584"/>
                  </a:lnTo>
                  <a:lnTo>
                    <a:pt x="724535" y="2894584"/>
                  </a:lnTo>
                  <a:close/>
                </a:path>
              </a:pathLst>
            </a:custGeom>
            <a:solidFill>
              <a:srgbClr val="E4E3E6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0081405" y="5785154"/>
            <a:ext cx="2537334" cy="2189995"/>
            <a:chOff x="0" y="0"/>
            <a:chExt cx="3383112" cy="2919993"/>
          </a:xfrm>
        </p:grpSpPr>
        <p:sp>
          <p:nvSpPr>
            <p:cNvPr id="8" name="Freeform 8"/>
            <p:cNvSpPr/>
            <p:nvPr/>
          </p:nvSpPr>
          <p:spPr>
            <a:xfrm>
              <a:off x="12700" y="12700"/>
              <a:ext cx="3357753" cy="2894584"/>
            </a:xfrm>
            <a:custGeom>
              <a:avLst/>
              <a:gdLst/>
              <a:ahLst/>
              <a:cxnLst/>
              <a:rect l="l" t="t" r="r" b="b"/>
              <a:pathLst>
                <a:path w="3357753" h="2894584">
                  <a:moveTo>
                    <a:pt x="0" y="1447292"/>
                  </a:moveTo>
                  <a:lnTo>
                    <a:pt x="724535" y="0"/>
                  </a:lnTo>
                  <a:lnTo>
                    <a:pt x="2633218" y="0"/>
                  </a:lnTo>
                  <a:lnTo>
                    <a:pt x="3357753" y="1447292"/>
                  </a:lnTo>
                  <a:lnTo>
                    <a:pt x="2633218" y="2894584"/>
                  </a:lnTo>
                  <a:lnTo>
                    <a:pt x="724535" y="2894584"/>
                  </a:lnTo>
                  <a:close/>
                </a:path>
              </a:pathLst>
            </a:custGeom>
            <a:solidFill>
              <a:srgbClr val="E4E3E6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5661048" y="5785154"/>
            <a:ext cx="2537334" cy="2189995"/>
            <a:chOff x="0" y="0"/>
            <a:chExt cx="3383112" cy="2919993"/>
          </a:xfrm>
        </p:grpSpPr>
        <p:sp>
          <p:nvSpPr>
            <p:cNvPr id="10" name="Freeform 10"/>
            <p:cNvSpPr/>
            <p:nvPr/>
          </p:nvSpPr>
          <p:spPr>
            <a:xfrm>
              <a:off x="12700" y="12700"/>
              <a:ext cx="3357753" cy="2894584"/>
            </a:xfrm>
            <a:custGeom>
              <a:avLst/>
              <a:gdLst/>
              <a:ahLst/>
              <a:cxnLst/>
              <a:rect l="l" t="t" r="r" b="b"/>
              <a:pathLst>
                <a:path w="3357753" h="2894584">
                  <a:moveTo>
                    <a:pt x="0" y="1447292"/>
                  </a:moveTo>
                  <a:lnTo>
                    <a:pt x="724535" y="0"/>
                  </a:lnTo>
                  <a:lnTo>
                    <a:pt x="2633218" y="0"/>
                  </a:lnTo>
                  <a:lnTo>
                    <a:pt x="3357753" y="1447292"/>
                  </a:lnTo>
                  <a:lnTo>
                    <a:pt x="2633218" y="2894584"/>
                  </a:lnTo>
                  <a:lnTo>
                    <a:pt x="724535" y="2894584"/>
                  </a:lnTo>
                  <a:close/>
                </a:path>
              </a:pathLst>
            </a:custGeom>
            <a:solidFill>
              <a:srgbClr val="E4E3E6"/>
            </a:solidFill>
          </p:spPr>
        </p:sp>
      </p:grpSp>
      <p:grpSp>
        <p:nvGrpSpPr>
          <p:cNvPr id="11" name="Group 11"/>
          <p:cNvGrpSpPr/>
          <p:nvPr/>
        </p:nvGrpSpPr>
        <p:grpSpPr>
          <a:xfrm>
            <a:off x="7874260" y="4580079"/>
            <a:ext cx="2518224" cy="2170882"/>
            <a:chOff x="0" y="0"/>
            <a:chExt cx="3357633" cy="289450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3357626" cy="2894457"/>
            </a:xfrm>
            <a:custGeom>
              <a:avLst/>
              <a:gdLst/>
              <a:ahLst/>
              <a:cxnLst/>
              <a:rect l="l" t="t" r="r" b="b"/>
              <a:pathLst>
                <a:path w="3357626" h="2894457">
                  <a:moveTo>
                    <a:pt x="0" y="1447292"/>
                  </a:moveTo>
                  <a:lnTo>
                    <a:pt x="723646" y="0"/>
                  </a:lnTo>
                  <a:lnTo>
                    <a:pt x="2633980" y="0"/>
                  </a:lnTo>
                  <a:lnTo>
                    <a:pt x="3357626" y="1447292"/>
                  </a:lnTo>
                  <a:lnTo>
                    <a:pt x="2633980" y="2894457"/>
                  </a:lnTo>
                  <a:lnTo>
                    <a:pt x="723646" y="2894457"/>
                  </a:ln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2762082"/>
            </a:gradFill>
          </p:spPr>
        </p:sp>
      </p:grpSp>
      <p:sp>
        <p:nvSpPr>
          <p:cNvPr id="13" name="Freeform 13"/>
          <p:cNvSpPr/>
          <p:nvPr/>
        </p:nvSpPr>
        <p:spPr>
          <a:xfrm>
            <a:off x="8628333" y="5369417"/>
            <a:ext cx="944097" cy="564286"/>
          </a:xfrm>
          <a:custGeom>
            <a:avLst/>
            <a:gdLst/>
            <a:ahLst/>
            <a:cxnLst/>
            <a:rect l="l" t="t" r="r" b="b"/>
            <a:pathLst>
              <a:path w="944097" h="564286">
                <a:moveTo>
                  <a:pt x="0" y="0"/>
                </a:moveTo>
                <a:lnTo>
                  <a:pt x="944096" y="0"/>
                </a:lnTo>
                <a:lnTo>
                  <a:pt x="944096" y="564286"/>
                </a:lnTo>
                <a:lnTo>
                  <a:pt x="0" y="56428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3481022" y="4566120"/>
            <a:ext cx="2518224" cy="2170882"/>
            <a:chOff x="0" y="0"/>
            <a:chExt cx="3357633" cy="2894509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3357626" cy="2894457"/>
            </a:xfrm>
            <a:custGeom>
              <a:avLst/>
              <a:gdLst/>
              <a:ahLst/>
              <a:cxnLst/>
              <a:rect l="l" t="t" r="r" b="b"/>
              <a:pathLst>
                <a:path w="3357626" h="2894457">
                  <a:moveTo>
                    <a:pt x="0" y="1447292"/>
                  </a:moveTo>
                  <a:lnTo>
                    <a:pt x="723646" y="0"/>
                  </a:lnTo>
                  <a:lnTo>
                    <a:pt x="2633980" y="0"/>
                  </a:lnTo>
                  <a:lnTo>
                    <a:pt x="3357626" y="1447292"/>
                  </a:lnTo>
                  <a:lnTo>
                    <a:pt x="2633980" y="2894457"/>
                  </a:lnTo>
                  <a:lnTo>
                    <a:pt x="723646" y="2894457"/>
                  </a:ln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2762082"/>
            </a:gradFill>
          </p:spPr>
        </p:sp>
      </p:grpSp>
      <p:sp>
        <p:nvSpPr>
          <p:cNvPr id="16" name="Freeform 16"/>
          <p:cNvSpPr/>
          <p:nvPr/>
        </p:nvSpPr>
        <p:spPr>
          <a:xfrm>
            <a:off x="4444841" y="5300049"/>
            <a:ext cx="443049" cy="659719"/>
          </a:xfrm>
          <a:custGeom>
            <a:avLst/>
            <a:gdLst/>
            <a:ahLst/>
            <a:cxnLst/>
            <a:rect l="l" t="t" r="r" b="b"/>
            <a:pathLst>
              <a:path w="443049" h="659719">
                <a:moveTo>
                  <a:pt x="0" y="0"/>
                </a:moveTo>
                <a:lnTo>
                  <a:pt x="443049" y="0"/>
                </a:lnTo>
                <a:lnTo>
                  <a:pt x="443049" y="659718"/>
                </a:lnTo>
                <a:lnTo>
                  <a:pt x="0" y="65971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17" name="Group 17"/>
          <p:cNvGrpSpPr/>
          <p:nvPr/>
        </p:nvGrpSpPr>
        <p:grpSpPr>
          <a:xfrm>
            <a:off x="12282479" y="4566120"/>
            <a:ext cx="2518224" cy="2170882"/>
            <a:chOff x="0" y="0"/>
            <a:chExt cx="3357633" cy="2894509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3357626" cy="2894457"/>
            </a:xfrm>
            <a:custGeom>
              <a:avLst/>
              <a:gdLst/>
              <a:ahLst/>
              <a:cxnLst/>
              <a:rect l="l" t="t" r="r" b="b"/>
              <a:pathLst>
                <a:path w="3357626" h="2894457">
                  <a:moveTo>
                    <a:pt x="0" y="1447292"/>
                  </a:moveTo>
                  <a:lnTo>
                    <a:pt x="723646" y="0"/>
                  </a:lnTo>
                  <a:lnTo>
                    <a:pt x="2633980" y="0"/>
                  </a:lnTo>
                  <a:lnTo>
                    <a:pt x="3357626" y="1447292"/>
                  </a:lnTo>
                  <a:lnTo>
                    <a:pt x="2633980" y="2894457"/>
                  </a:lnTo>
                  <a:lnTo>
                    <a:pt x="723646" y="2894457"/>
                  </a:ln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2762082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3343019" y="5275719"/>
            <a:ext cx="417519" cy="417519"/>
            <a:chOff x="0" y="0"/>
            <a:chExt cx="556692" cy="556692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556768" cy="556641"/>
            </a:xfrm>
            <a:custGeom>
              <a:avLst/>
              <a:gdLst/>
              <a:ahLst/>
              <a:cxnLst/>
              <a:rect l="l" t="t" r="r" b="b"/>
              <a:pathLst>
                <a:path w="556768" h="556641">
                  <a:moveTo>
                    <a:pt x="278384" y="0"/>
                  </a:moveTo>
                  <a:cubicBezTo>
                    <a:pt x="122936" y="0"/>
                    <a:pt x="0" y="125730"/>
                    <a:pt x="0" y="280162"/>
                  </a:cubicBezTo>
                  <a:cubicBezTo>
                    <a:pt x="0" y="431038"/>
                    <a:pt x="122936" y="556641"/>
                    <a:pt x="278384" y="556641"/>
                  </a:cubicBezTo>
                  <a:cubicBezTo>
                    <a:pt x="433832" y="556641"/>
                    <a:pt x="556768" y="430911"/>
                    <a:pt x="556768" y="280035"/>
                  </a:cubicBezTo>
                  <a:cubicBezTo>
                    <a:pt x="556641" y="125730"/>
                    <a:pt x="433832" y="0"/>
                    <a:pt x="278384" y="0"/>
                  </a:cubicBezTo>
                  <a:close/>
                  <a:moveTo>
                    <a:pt x="292862" y="499237"/>
                  </a:moveTo>
                  <a:cubicBezTo>
                    <a:pt x="209677" y="499237"/>
                    <a:pt x="133858" y="445389"/>
                    <a:pt x="94107" y="362712"/>
                  </a:cubicBezTo>
                  <a:cubicBezTo>
                    <a:pt x="491744" y="362712"/>
                    <a:pt x="491744" y="362712"/>
                    <a:pt x="491744" y="362712"/>
                  </a:cubicBezTo>
                  <a:cubicBezTo>
                    <a:pt x="448310" y="445262"/>
                    <a:pt x="376047" y="499237"/>
                    <a:pt x="292989" y="499237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id="21" name="Group 21"/>
          <p:cNvGrpSpPr/>
          <p:nvPr/>
        </p:nvGrpSpPr>
        <p:grpSpPr>
          <a:xfrm>
            <a:off x="13251560" y="5773395"/>
            <a:ext cx="600436" cy="182913"/>
            <a:chOff x="0" y="0"/>
            <a:chExt cx="800582" cy="243884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00608" cy="243840"/>
            </a:xfrm>
            <a:custGeom>
              <a:avLst/>
              <a:gdLst/>
              <a:ahLst/>
              <a:cxnLst/>
              <a:rect l="l" t="t" r="r" b="b"/>
              <a:pathLst>
                <a:path w="800608" h="243840">
                  <a:moveTo>
                    <a:pt x="569722" y="0"/>
                  </a:moveTo>
                  <a:cubicBezTo>
                    <a:pt x="519176" y="25527"/>
                    <a:pt x="461518" y="43688"/>
                    <a:pt x="400177" y="43688"/>
                  </a:cubicBezTo>
                  <a:cubicBezTo>
                    <a:pt x="338836" y="43688"/>
                    <a:pt x="281305" y="25527"/>
                    <a:pt x="230759" y="0"/>
                  </a:cubicBezTo>
                  <a:cubicBezTo>
                    <a:pt x="122555" y="29083"/>
                    <a:pt x="39624" y="94615"/>
                    <a:pt x="0" y="243840"/>
                  </a:cubicBezTo>
                  <a:cubicBezTo>
                    <a:pt x="800608" y="243840"/>
                    <a:pt x="800608" y="243840"/>
                    <a:pt x="800608" y="243840"/>
                  </a:cubicBezTo>
                  <a:cubicBezTo>
                    <a:pt x="760857" y="94615"/>
                    <a:pt x="677926" y="29083"/>
                    <a:pt x="569722" y="0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id="23" name="TextBox 23"/>
          <p:cNvSpPr txBox="1"/>
          <p:nvPr/>
        </p:nvSpPr>
        <p:spPr>
          <a:xfrm>
            <a:off x="8246503" y="2610238"/>
            <a:ext cx="1809328" cy="144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</a:pPr>
            <a:r>
              <a:rPr lang="zh-CN" altLang="en-US" sz="4815" b="1" dirty="0">
                <a:solidFill>
                  <a:srgbClr val="0D0D0D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高效性能</a:t>
            </a:r>
            <a:endParaRPr lang="en-US" sz="4815" b="1" dirty="0">
              <a:solidFill>
                <a:srgbClr val="0D0D0D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grpSp>
        <p:nvGrpSpPr>
          <p:cNvPr id="24" name="Group 24"/>
          <p:cNvGrpSpPr/>
          <p:nvPr/>
        </p:nvGrpSpPr>
        <p:grpSpPr>
          <a:xfrm>
            <a:off x="14964272" y="4920230"/>
            <a:ext cx="1641675" cy="1417875"/>
            <a:chOff x="0" y="0"/>
            <a:chExt cx="2188900" cy="1890500"/>
          </a:xfrm>
        </p:grpSpPr>
        <p:sp>
          <p:nvSpPr>
            <p:cNvPr id="25" name="Freeform 25"/>
            <p:cNvSpPr/>
            <p:nvPr/>
          </p:nvSpPr>
          <p:spPr>
            <a:xfrm>
              <a:off x="12700" y="12700"/>
              <a:ext cx="2163445" cy="1865122"/>
            </a:xfrm>
            <a:custGeom>
              <a:avLst/>
              <a:gdLst/>
              <a:ahLst/>
              <a:cxnLst/>
              <a:rect l="l" t="t" r="r" b="b"/>
              <a:pathLst>
                <a:path w="2163445" h="1865122">
                  <a:moveTo>
                    <a:pt x="0" y="932561"/>
                  </a:moveTo>
                  <a:lnTo>
                    <a:pt x="467106" y="0"/>
                  </a:lnTo>
                  <a:lnTo>
                    <a:pt x="1696339" y="0"/>
                  </a:lnTo>
                  <a:lnTo>
                    <a:pt x="2163445" y="932561"/>
                  </a:lnTo>
                  <a:lnTo>
                    <a:pt x="1696339" y="1865122"/>
                  </a:lnTo>
                  <a:lnTo>
                    <a:pt x="467106" y="1865122"/>
                  </a:lnTo>
                  <a:close/>
                </a:path>
              </a:pathLst>
            </a:custGeom>
            <a:solidFill>
              <a:srgbClr val="E4E3E6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1649155" y="4920230"/>
            <a:ext cx="1641675" cy="1417875"/>
            <a:chOff x="0" y="0"/>
            <a:chExt cx="2188900" cy="1890500"/>
          </a:xfrm>
        </p:grpSpPr>
        <p:sp>
          <p:nvSpPr>
            <p:cNvPr id="27" name="Freeform 27"/>
            <p:cNvSpPr/>
            <p:nvPr/>
          </p:nvSpPr>
          <p:spPr>
            <a:xfrm>
              <a:off x="12700" y="12700"/>
              <a:ext cx="2163445" cy="1865122"/>
            </a:xfrm>
            <a:custGeom>
              <a:avLst/>
              <a:gdLst/>
              <a:ahLst/>
              <a:cxnLst/>
              <a:rect l="l" t="t" r="r" b="b"/>
              <a:pathLst>
                <a:path w="2163445" h="1865122">
                  <a:moveTo>
                    <a:pt x="0" y="932561"/>
                  </a:moveTo>
                  <a:lnTo>
                    <a:pt x="467106" y="0"/>
                  </a:lnTo>
                  <a:lnTo>
                    <a:pt x="1696339" y="0"/>
                  </a:lnTo>
                  <a:lnTo>
                    <a:pt x="2163445" y="932561"/>
                  </a:lnTo>
                  <a:lnTo>
                    <a:pt x="1696339" y="1865122"/>
                  </a:lnTo>
                  <a:lnTo>
                    <a:pt x="467106" y="1865122"/>
                  </a:lnTo>
                  <a:close/>
                </a:path>
              </a:pathLst>
            </a:custGeom>
            <a:solidFill>
              <a:srgbClr val="E4E3E6"/>
            </a:solidFill>
          </p:spPr>
        </p:sp>
      </p:grpSp>
      <p:sp>
        <p:nvSpPr>
          <p:cNvPr id="30" name="TextBox 30"/>
          <p:cNvSpPr txBox="1"/>
          <p:nvPr/>
        </p:nvSpPr>
        <p:spPr>
          <a:xfrm>
            <a:off x="6139894" y="6115425"/>
            <a:ext cx="1608697" cy="1448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</a:pPr>
            <a:r>
              <a:rPr lang="zh-CN" altLang="en-US" sz="4815" b="1" dirty="0">
                <a:solidFill>
                  <a:srgbClr val="0D0D0D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可用可靠</a:t>
            </a:r>
            <a:endParaRPr lang="en-US" sz="4815" b="1" dirty="0">
              <a:solidFill>
                <a:srgbClr val="0D0D0D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10545724" y="6115425"/>
            <a:ext cx="1608697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78"/>
              </a:lnSpc>
            </a:pPr>
            <a:r>
              <a:rPr lang="zh-CN" altLang="en-US" sz="4815" b="1" dirty="0">
                <a:solidFill>
                  <a:srgbClr val="0D0D0D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可扩展性</a:t>
            </a:r>
            <a:endParaRPr lang="en-US" sz="4815" b="1" dirty="0">
              <a:solidFill>
                <a:srgbClr val="0D0D0D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12337301" y="2747197"/>
            <a:ext cx="4862593" cy="343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"/>
              </a:lnSpc>
            </a:pPr>
            <a:r>
              <a:rPr lang="zh-CN" altLang="en-US" sz="1805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基于</a:t>
            </a:r>
            <a:r>
              <a:rPr lang="en-US" altLang="zh-CN" sz="1805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element-plus</a:t>
            </a:r>
            <a:r>
              <a:rPr lang="zh-CN" altLang="en-US" sz="1805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设计统一组件、风格一致</a:t>
            </a:r>
            <a:endParaRPr lang="en-US" sz="1805" dirty="0">
              <a:solidFill>
                <a:srgbClr val="232A32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2337301" y="2209471"/>
            <a:ext cx="241054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zh-CN" altLang="en-US" sz="3009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观感性</a:t>
            </a:r>
            <a:endParaRPr lang="en-US" sz="3009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12337301" y="8327244"/>
            <a:ext cx="4862593" cy="7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033"/>
              </a:lnSpc>
            </a:pPr>
            <a:r>
              <a:rPr lang="zh-CN" altLang="en-US" sz="1805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系统设计为模块化结构，便于后续功能扩展和维护。新增功能可无缝集成到现有架构中。</a:t>
            </a:r>
            <a:endParaRPr lang="en-US" sz="1805" dirty="0">
              <a:solidFill>
                <a:srgbClr val="232A32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2337301" y="7789517"/>
            <a:ext cx="2410548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611"/>
              </a:lnSpc>
            </a:pPr>
            <a:r>
              <a:rPr lang="zh-CN" altLang="en-US" sz="3009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可扩展性</a:t>
            </a:r>
            <a:endParaRPr lang="en-US" sz="3009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658680" y="2747197"/>
            <a:ext cx="4202821" cy="1113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33"/>
              </a:lnSpc>
            </a:pPr>
            <a:r>
              <a:rPr lang="zh-CN" altLang="en-US" sz="1805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系统采用异步编程模式，通过 </a:t>
            </a:r>
            <a:r>
              <a:rPr lang="en-US" altLang="zh-CN" sz="1805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.NET Core </a:t>
            </a:r>
            <a:r>
              <a:rPr lang="zh-CN" altLang="en-US" sz="1805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提供的高并发处理能力，支持大量用户同时访问和操作，提升系统响应速度。</a:t>
            </a:r>
            <a:endParaRPr lang="en-US" sz="1805" dirty="0">
              <a:solidFill>
                <a:srgbClr val="232A32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3450951" y="2209471"/>
            <a:ext cx="2410549" cy="4667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611"/>
              </a:lnSpc>
            </a:pPr>
            <a:r>
              <a:rPr lang="zh-CN" altLang="en-US" sz="3009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高效性能</a:t>
            </a:r>
            <a:endParaRPr lang="en-US" sz="3009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1658680" y="8236988"/>
            <a:ext cx="4202821" cy="728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033"/>
              </a:lnSpc>
            </a:pPr>
            <a:r>
              <a:rPr lang="zh-CN" altLang="en-US" sz="1805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系统部署在云服务器上，保障高可用性，并具备备份和恢复功能以避免数据丢失。</a:t>
            </a:r>
            <a:endParaRPr lang="en-US" sz="1805" dirty="0">
              <a:solidFill>
                <a:srgbClr val="232A32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2971800" y="7699261"/>
            <a:ext cx="2889700" cy="4616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3611"/>
              </a:lnSpc>
            </a:pPr>
            <a:r>
              <a:rPr lang="zh-CN" altLang="en-US" sz="3009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可用性与可靠性</a:t>
            </a:r>
            <a:endParaRPr lang="en-US" sz="3009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40" name="Freeform 40"/>
          <p:cNvSpPr/>
          <p:nvPr/>
        </p:nvSpPr>
        <p:spPr>
          <a:xfrm>
            <a:off x="-103220" y="-117746"/>
            <a:ext cx="18627479" cy="1670872"/>
          </a:xfrm>
          <a:custGeom>
            <a:avLst/>
            <a:gdLst/>
            <a:ahLst/>
            <a:cxnLst/>
            <a:rect l="l" t="t" r="r" b="b"/>
            <a:pathLst>
              <a:path w="18627479" h="1670872">
                <a:moveTo>
                  <a:pt x="0" y="0"/>
                </a:moveTo>
                <a:lnTo>
                  <a:pt x="18627479" y="0"/>
                </a:lnTo>
                <a:lnTo>
                  <a:pt x="18627479" y="1670873"/>
                </a:lnTo>
                <a:lnTo>
                  <a:pt x="0" y="167087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608438" y="345696"/>
            <a:ext cx="616710" cy="702795"/>
          </a:xfrm>
          <a:custGeom>
            <a:avLst/>
            <a:gdLst/>
            <a:ahLst/>
            <a:cxnLst/>
            <a:rect l="l" t="t" r="r" b="b"/>
            <a:pathLst>
              <a:path w="616710" h="702795">
                <a:moveTo>
                  <a:pt x="0" y="0"/>
                </a:moveTo>
                <a:lnTo>
                  <a:pt x="616710" y="0"/>
                </a:lnTo>
                <a:lnTo>
                  <a:pt x="616710" y="702796"/>
                </a:lnTo>
                <a:lnTo>
                  <a:pt x="0" y="7027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42" name="TextBox 42"/>
          <p:cNvSpPr txBox="1"/>
          <p:nvPr/>
        </p:nvSpPr>
        <p:spPr>
          <a:xfrm>
            <a:off x="1438975" y="268574"/>
            <a:ext cx="4801247" cy="79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zh-CN" altLang="en-US" sz="5416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非功能性需求</a:t>
            </a:r>
            <a:endParaRPr lang="en-US" sz="5416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43" name="Freeform 43"/>
          <p:cNvSpPr/>
          <p:nvPr/>
        </p:nvSpPr>
        <p:spPr>
          <a:xfrm>
            <a:off x="5694628" y="3423778"/>
            <a:ext cx="2513528" cy="2174110"/>
          </a:xfrm>
          <a:custGeom>
            <a:avLst/>
            <a:gdLst/>
            <a:ahLst/>
            <a:cxnLst/>
            <a:rect l="l" t="t" r="r" b="b"/>
            <a:pathLst>
              <a:path w="2513528" h="2174110">
                <a:moveTo>
                  <a:pt x="0" y="0"/>
                </a:moveTo>
                <a:lnTo>
                  <a:pt x="2513528" y="0"/>
                </a:lnTo>
                <a:lnTo>
                  <a:pt x="2513528" y="2174110"/>
                </a:lnTo>
                <a:lnTo>
                  <a:pt x="0" y="217411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44" name="Freeform 44"/>
          <p:cNvSpPr/>
          <p:nvPr/>
        </p:nvSpPr>
        <p:spPr>
          <a:xfrm>
            <a:off x="10081741" y="3427290"/>
            <a:ext cx="2522701" cy="2174110"/>
          </a:xfrm>
          <a:custGeom>
            <a:avLst/>
            <a:gdLst/>
            <a:ahLst/>
            <a:cxnLst/>
            <a:rect l="l" t="t" r="r" b="b"/>
            <a:pathLst>
              <a:path w="2522701" h="2174110">
                <a:moveTo>
                  <a:pt x="0" y="0"/>
                </a:moveTo>
                <a:lnTo>
                  <a:pt x="2522701" y="0"/>
                </a:lnTo>
                <a:lnTo>
                  <a:pt x="2522701" y="2174110"/>
                </a:lnTo>
                <a:lnTo>
                  <a:pt x="0" y="217411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/>
            </a:stretch>
          </a:blipFill>
        </p:spPr>
      </p:sp>
      <p:sp>
        <p:nvSpPr>
          <p:cNvPr id="45" name="Freeform 45"/>
          <p:cNvSpPr/>
          <p:nvPr/>
        </p:nvSpPr>
        <p:spPr>
          <a:xfrm>
            <a:off x="7859085" y="6979170"/>
            <a:ext cx="2522701" cy="2174110"/>
          </a:xfrm>
          <a:custGeom>
            <a:avLst/>
            <a:gdLst/>
            <a:ahLst/>
            <a:cxnLst/>
            <a:rect l="l" t="t" r="r" b="b"/>
            <a:pathLst>
              <a:path w="2522701" h="2174110">
                <a:moveTo>
                  <a:pt x="0" y="0"/>
                </a:moveTo>
                <a:lnTo>
                  <a:pt x="2522701" y="0"/>
                </a:lnTo>
                <a:lnTo>
                  <a:pt x="2522701" y="2174109"/>
                </a:lnTo>
                <a:lnTo>
                  <a:pt x="0" y="2174109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197692C1-0C09-1379-697B-6121D91B488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872" b="21401"/>
          <a:stretch/>
        </p:blipFill>
        <p:spPr>
          <a:xfrm>
            <a:off x="13666606" y="8193"/>
            <a:ext cx="4597948" cy="13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631908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zh-CN" altLang="en-US" dirty="0"/>
            </a:p>
          </p:txBody>
        </p:sp>
      </p:grpSp>
      <p:sp>
        <p:nvSpPr>
          <p:cNvPr id="8" name="Freeform 8"/>
          <p:cNvSpPr/>
          <p:nvPr/>
        </p:nvSpPr>
        <p:spPr>
          <a:xfrm>
            <a:off x="8763000" y="6998949"/>
            <a:ext cx="529172" cy="534190"/>
          </a:xfrm>
          <a:custGeom>
            <a:avLst/>
            <a:gdLst/>
            <a:ahLst/>
            <a:cxnLst/>
            <a:rect l="l" t="t" r="r" b="b"/>
            <a:pathLst>
              <a:path w="529172" h="534190">
                <a:moveTo>
                  <a:pt x="0" y="0"/>
                </a:moveTo>
                <a:lnTo>
                  <a:pt x="529172" y="0"/>
                </a:lnTo>
                <a:lnTo>
                  <a:pt x="529172" y="534190"/>
                </a:lnTo>
                <a:lnTo>
                  <a:pt x="0" y="5341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9" name="Group 9"/>
          <p:cNvGrpSpPr/>
          <p:nvPr/>
        </p:nvGrpSpPr>
        <p:grpSpPr>
          <a:xfrm>
            <a:off x="8880031" y="3275334"/>
            <a:ext cx="910304" cy="910305"/>
            <a:chOff x="0" y="0"/>
            <a:chExt cx="1213739" cy="121373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13739" cy="1213739"/>
            </a:xfrm>
            <a:custGeom>
              <a:avLst/>
              <a:gdLst/>
              <a:ahLst/>
              <a:cxnLst/>
              <a:rect l="l" t="t" r="r" b="b"/>
              <a:pathLst>
                <a:path w="1213739" h="1213739">
                  <a:moveTo>
                    <a:pt x="0" y="606806"/>
                  </a:moveTo>
                  <a:cubicBezTo>
                    <a:pt x="0" y="271653"/>
                    <a:pt x="271653" y="0"/>
                    <a:pt x="606806" y="0"/>
                  </a:cubicBezTo>
                  <a:cubicBezTo>
                    <a:pt x="941959" y="0"/>
                    <a:pt x="1213739" y="271653"/>
                    <a:pt x="1213739" y="606806"/>
                  </a:cubicBezTo>
                  <a:cubicBezTo>
                    <a:pt x="1213739" y="941959"/>
                    <a:pt x="941959" y="1213739"/>
                    <a:pt x="606806" y="1213739"/>
                  </a:cubicBezTo>
                  <a:cubicBezTo>
                    <a:pt x="271653" y="1213739"/>
                    <a:pt x="0" y="941959"/>
                    <a:pt x="0" y="606806"/>
                  </a:cubicBez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11" name="Freeform 11"/>
          <p:cNvSpPr/>
          <p:nvPr/>
        </p:nvSpPr>
        <p:spPr>
          <a:xfrm>
            <a:off x="9165609" y="3460019"/>
            <a:ext cx="339122" cy="534190"/>
          </a:xfrm>
          <a:custGeom>
            <a:avLst/>
            <a:gdLst/>
            <a:ahLst/>
            <a:cxnLst/>
            <a:rect l="l" t="t" r="r" b="b"/>
            <a:pathLst>
              <a:path w="339122" h="534190">
                <a:moveTo>
                  <a:pt x="0" y="0"/>
                </a:moveTo>
                <a:lnTo>
                  <a:pt x="339122" y="0"/>
                </a:lnTo>
                <a:lnTo>
                  <a:pt x="339122" y="534191"/>
                </a:lnTo>
                <a:lnTo>
                  <a:pt x="0" y="5341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2" name="Group 12"/>
          <p:cNvGrpSpPr/>
          <p:nvPr/>
        </p:nvGrpSpPr>
        <p:grpSpPr>
          <a:xfrm>
            <a:off x="8883260" y="4928811"/>
            <a:ext cx="910274" cy="910273"/>
            <a:chOff x="0" y="0"/>
            <a:chExt cx="1213699" cy="1213697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1213739" cy="1213739"/>
            </a:xfrm>
            <a:custGeom>
              <a:avLst/>
              <a:gdLst/>
              <a:ahLst/>
              <a:cxnLst/>
              <a:rect l="l" t="t" r="r" b="b"/>
              <a:pathLst>
                <a:path w="1213739" h="1213739">
                  <a:moveTo>
                    <a:pt x="0" y="606806"/>
                  </a:moveTo>
                  <a:cubicBezTo>
                    <a:pt x="0" y="271653"/>
                    <a:pt x="271653" y="0"/>
                    <a:pt x="606806" y="0"/>
                  </a:cubicBezTo>
                  <a:cubicBezTo>
                    <a:pt x="941959" y="0"/>
                    <a:pt x="1213739" y="271653"/>
                    <a:pt x="1213739" y="606806"/>
                  </a:cubicBezTo>
                  <a:cubicBezTo>
                    <a:pt x="1213739" y="941959"/>
                    <a:pt x="941959" y="1213739"/>
                    <a:pt x="606806" y="1213739"/>
                  </a:cubicBezTo>
                  <a:cubicBezTo>
                    <a:pt x="271653" y="1213739"/>
                    <a:pt x="0" y="941959"/>
                    <a:pt x="0" y="606806"/>
                  </a:cubicBez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14" name="Freeform 14"/>
          <p:cNvSpPr/>
          <p:nvPr/>
        </p:nvSpPr>
        <p:spPr>
          <a:xfrm>
            <a:off x="9154768" y="5113497"/>
            <a:ext cx="367256" cy="534190"/>
          </a:xfrm>
          <a:custGeom>
            <a:avLst/>
            <a:gdLst/>
            <a:ahLst/>
            <a:cxnLst/>
            <a:rect l="l" t="t" r="r" b="b"/>
            <a:pathLst>
              <a:path w="367256" h="534190">
                <a:moveTo>
                  <a:pt x="0" y="0"/>
                </a:moveTo>
                <a:lnTo>
                  <a:pt x="367256" y="0"/>
                </a:lnTo>
                <a:lnTo>
                  <a:pt x="367256" y="534190"/>
                </a:lnTo>
                <a:lnTo>
                  <a:pt x="0" y="5341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15" name="Group 15"/>
          <p:cNvGrpSpPr/>
          <p:nvPr/>
        </p:nvGrpSpPr>
        <p:grpSpPr>
          <a:xfrm>
            <a:off x="8883260" y="7211508"/>
            <a:ext cx="910274" cy="910273"/>
            <a:chOff x="0" y="0"/>
            <a:chExt cx="1213699" cy="1213697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213739" cy="1213739"/>
            </a:xfrm>
            <a:custGeom>
              <a:avLst/>
              <a:gdLst/>
              <a:ahLst/>
              <a:cxnLst/>
              <a:rect l="l" t="t" r="r" b="b"/>
              <a:pathLst>
                <a:path w="1213739" h="1213739">
                  <a:moveTo>
                    <a:pt x="0" y="606806"/>
                  </a:moveTo>
                  <a:cubicBezTo>
                    <a:pt x="0" y="271653"/>
                    <a:pt x="271653" y="0"/>
                    <a:pt x="606806" y="0"/>
                  </a:cubicBezTo>
                  <a:cubicBezTo>
                    <a:pt x="941959" y="0"/>
                    <a:pt x="1213739" y="271653"/>
                    <a:pt x="1213739" y="606806"/>
                  </a:cubicBezTo>
                  <a:cubicBezTo>
                    <a:pt x="1213739" y="941959"/>
                    <a:pt x="941959" y="1213739"/>
                    <a:pt x="606806" y="1213739"/>
                  </a:cubicBezTo>
                  <a:cubicBezTo>
                    <a:pt x="271653" y="1213739"/>
                    <a:pt x="0" y="941959"/>
                    <a:pt x="0" y="606806"/>
                  </a:cubicBezTo>
                  <a:close/>
                </a:path>
              </a:pathLst>
            </a:custGeom>
            <a:gradFill rotWithShape="1">
              <a:gsLst>
                <a:gs pos="0">
                  <a:srgbClr val="4F7DF6">
                    <a:alpha val="100000"/>
                  </a:srgbClr>
                </a:gs>
                <a:gs pos="100000">
                  <a:srgbClr val="2553DC">
                    <a:alpha val="100000"/>
                  </a:srgbClr>
                </a:gs>
              </a:gsLst>
              <a:lin ang="2700000"/>
            </a:gradFill>
          </p:spPr>
        </p:sp>
      </p:grpSp>
      <p:sp>
        <p:nvSpPr>
          <p:cNvPr id="17" name="Freeform 17"/>
          <p:cNvSpPr/>
          <p:nvPr/>
        </p:nvSpPr>
        <p:spPr>
          <a:xfrm>
            <a:off x="9071301" y="7396583"/>
            <a:ext cx="534193" cy="533412"/>
          </a:xfrm>
          <a:custGeom>
            <a:avLst/>
            <a:gdLst/>
            <a:ahLst/>
            <a:cxnLst/>
            <a:rect l="l" t="t" r="r" b="b"/>
            <a:pathLst>
              <a:path w="534193" h="533412">
                <a:moveTo>
                  <a:pt x="0" y="0"/>
                </a:moveTo>
                <a:lnTo>
                  <a:pt x="534193" y="0"/>
                </a:lnTo>
                <a:lnTo>
                  <a:pt x="534193" y="533412"/>
                </a:lnTo>
                <a:lnTo>
                  <a:pt x="0" y="5334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9" name="Freeform 19"/>
          <p:cNvSpPr/>
          <p:nvPr/>
        </p:nvSpPr>
        <p:spPr>
          <a:xfrm>
            <a:off x="-103220" y="-117746"/>
            <a:ext cx="18627479" cy="1670872"/>
          </a:xfrm>
          <a:custGeom>
            <a:avLst/>
            <a:gdLst/>
            <a:ahLst/>
            <a:cxnLst/>
            <a:rect l="l" t="t" r="r" b="b"/>
            <a:pathLst>
              <a:path w="18627479" h="1670872">
                <a:moveTo>
                  <a:pt x="0" y="0"/>
                </a:moveTo>
                <a:lnTo>
                  <a:pt x="18627479" y="0"/>
                </a:lnTo>
                <a:lnTo>
                  <a:pt x="18627479" y="1670873"/>
                </a:lnTo>
                <a:lnTo>
                  <a:pt x="0" y="1670873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608438" y="345696"/>
            <a:ext cx="616710" cy="702795"/>
          </a:xfrm>
          <a:custGeom>
            <a:avLst/>
            <a:gdLst/>
            <a:ahLst/>
            <a:cxnLst/>
            <a:rect l="l" t="t" r="r" b="b"/>
            <a:pathLst>
              <a:path w="616710" h="702795">
                <a:moveTo>
                  <a:pt x="0" y="0"/>
                </a:moveTo>
                <a:lnTo>
                  <a:pt x="616710" y="0"/>
                </a:lnTo>
                <a:lnTo>
                  <a:pt x="616710" y="702796"/>
                </a:lnTo>
                <a:lnTo>
                  <a:pt x="0" y="702796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 rot="5400000">
            <a:off x="4009105" y="5913875"/>
            <a:ext cx="8779001" cy="18347"/>
          </a:xfrm>
          <a:custGeom>
            <a:avLst/>
            <a:gdLst/>
            <a:ahLst/>
            <a:cxnLst/>
            <a:rect l="l" t="t" r="r" b="b"/>
            <a:pathLst>
              <a:path w="8779001" h="18347">
                <a:moveTo>
                  <a:pt x="0" y="0"/>
                </a:moveTo>
                <a:lnTo>
                  <a:pt x="8779002" y="0"/>
                </a:lnTo>
                <a:lnTo>
                  <a:pt x="8779002" y="18347"/>
                </a:lnTo>
                <a:lnTo>
                  <a:pt x="0" y="18347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9482754" y="1943100"/>
            <a:ext cx="5781878" cy="859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583"/>
              </a:lnSpc>
            </a:pPr>
            <a:r>
              <a:rPr lang="zh-CN" altLang="en-US" sz="4213" b="1" dirty="0">
                <a:solidFill>
                  <a:srgbClr val="000000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采用</a:t>
            </a:r>
            <a:r>
              <a:rPr lang="en-US" altLang="zh-CN" sz="4213" b="1" dirty="0">
                <a:solidFill>
                  <a:srgbClr val="000000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B/S</a:t>
            </a:r>
            <a:r>
              <a:rPr lang="zh-CN" altLang="en-US" sz="4213" b="1" dirty="0">
                <a:solidFill>
                  <a:srgbClr val="000000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架构</a:t>
            </a:r>
            <a:endParaRPr lang="en-US" sz="4213" b="1" dirty="0">
              <a:solidFill>
                <a:srgbClr val="000000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438975" y="268574"/>
            <a:ext cx="4801247" cy="79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zh-CN" altLang="en-US" sz="5416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系统架构</a:t>
            </a:r>
            <a:endParaRPr lang="en-US" sz="5416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39" name="TextBox 39"/>
          <p:cNvSpPr txBox="1"/>
          <p:nvPr/>
        </p:nvSpPr>
        <p:spPr>
          <a:xfrm>
            <a:off x="10209162" y="8223300"/>
            <a:ext cx="204379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609" b="1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发展之三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14907405" y="8223300"/>
            <a:ext cx="2043792" cy="5429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331"/>
              </a:lnSpc>
            </a:pPr>
            <a:r>
              <a:rPr lang="en-US" sz="3609" b="1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发展之四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1FB28C22-33B6-E3FB-DC7A-3ADF8801A34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3182" y="3664568"/>
            <a:ext cx="7761565" cy="4374532"/>
          </a:xfrm>
          <a:prstGeom prst="rect">
            <a:avLst/>
          </a:prstGeom>
        </p:spPr>
      </p:pic>
      <p:sp>
        <p:nvSpPr>
          <p:cNvPr id="48" name="Rectangle 5">
            <a:extLst>
              <a:ext uri="{FF2B5EF4-FFF2-40B4-BE49-F238E27FC236}">
                <a16:creationId xmlns:a16="http://schemas.microsoft.com/office/drawing/2014/main" id="{98CC6E1C-6A67-60A7-CE08-D89C261FF1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78376" y="3312467"/>
            <a:ext cx="7713260" cy="5567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客户端（浏览器）</a:t>
            </a:r>
            <a:r>
              <a:rPr lang="zh-CN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：通过浏览器向 Web 服务器发起请求，用户可在图形界面中进行交互操作。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Web服务器</a:t>
            </a:r>
            <a:r>
              <a:rPr lang="zh-CN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：基于 IIS（Internet Information Services） 部署，运行前后端应用，处理客户端请求并与数据库交互。</a:t>
            </a:r>
            <a:endParaRPr lang="en-US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240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sz="2400" b="1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数据库服务器</a:t>
            </a:r>
            <a:r>
              <a:rPr lang="zh-CN" altLang="zh-CN" sz="240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：采用 Oracle 19c 数据库，负责存储用户信息、订单信息、景区、酒店等数据，支持高效查询和管理。 </a:t>
            </a: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DA999419-8F09-2932-D7D3-0D1921E8D789}"/>
              </a:ext>
            </a:extLst>
          </p:cNvPr>
          <p:cNvPicPr>
            <a:picLocks noChangeAspect="1"/>
          </p:cNvPicPr>
          <p:nvPr/>
        </p:nvPicPr>
        <p:blipFill>
          <a:blip r:embed="rId17"/>
          <a:srcRect t="27872" b="21401"/>
          <a:stretch/>
        </p:blipFill>
        <p:spPr>
          <a:xfrm>
            <a:off x="13666606" y="8193"/>
            <a:ext cx="4597948" cy="13117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1261717" y="3521227"/>
            <a:ext cx="15897606" cy="4265659"/>
          </a:xfrm>
          <a:custGeom>
            <a:avLst/>
            <a:gdLst/>
            <a:ahLst/>
            <a:cxnLst/>
            <a:rect l="l" t="t" r="r" b="b"/>
            <a:pathLst>
              <a:path w="15897606" h="4265659">
                <a:moveTo>
                  <a:pt x="0" y="0"/>
                </a:moveTo>
                <a:lnTo>
                  <a:pt x="15897606" y="0"/>
                </a:lnTo>
                <a:lnTo>
                  <a:pt x="15897606" y="4265660"/>
                </a:lnTo>
                <a:lnTo>
                  <a:pt x="0" y="426566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1535068" y="3195767"/>
            <a:ext cx="3587152" cy="7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zh-CN" altLang="en-US" sz="2000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负责构建用户界面，动态渲染数据，提升用户体验。</a:t>
            </a:r>
            <a:endParaRPr lang="en-US" sz="2000" dirty="0">
              <a:solidFill>
                <a:srgbClr val="232A32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014145" y="2495363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Vue.js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9356492" y="3195767"/>
            <a:ext cx="3587152" cy="7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zh-CN" altLang="en-US" sz="2000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用于前端与后端 </a:t>
            </a:r>
            <a:r>
              <a:rPr lang="en-US" altLang="zh-CN" sz="2000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API </a:t>
            </a:r>
            <a:r>
              <a:rPr lang="zh-CN" altLang="en-US" sz="2000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的交互，处理 </a:t>
            </a:r>
            <a:r>
              <a:rPr lang="en-US" altLang="zh-CN" sz="2000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HTTP </a:t>
            </a:r>
            <a:r>
              <a:rPr lang="zh-CN" altLang="en-US" sz="2000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请求与响应。</a:t>
            </a:r>
            <a:endParaRPr lang="en-US" sz="2000" dirty="0">
              <a:solidFill>
                <a:srgbClr val="232A32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9835569" y="2495363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en-US" sz="4213" b="1" dirty="0" err="1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Axios</a:t>
            </a:r>
            <a:endParaRPr lang="en-US" sz="4213" b="1" dirty="0">
              <a:solidFill>
                <a:srgbClr val="262626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489187" y="8021772"/>
            <a:ext cx="3587152" cy="7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zh-CN" altLang="en-US" sz="2000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提供高效的用户界面组件库，使页面开发简洁高效。</a:t>
            </a:r>
            <a:endParaRPr lang="en-US" sz="2000" dirty="0">
              <a:solidFill>
                <a:srgbClr val="232A32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791200" y="7321367"/>
            <a:ext cx="3127424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Element UI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3235895" y="8021772"/>
            <a:ext cx="3587152" cy="72853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zh-CN" altLang="en-US" sz="2000" dirty="0">
                <a:solidFill>
                  <a:srgbClr val="232A32">
                    <a:alpha val="89804"/>
                  </a:srgbClr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实现页面的基础布局与样式，通过响应式设计适配不同终端设备。</a:t>
            </a:r>
            <a:endParaRPr lang="en-US" sz="2000" dirty="0">
              <a:solidFill>
                <a:srgbClr val="232A32">
                  <a:alpha val="89804"/>
                </a:srgbClr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13182600" y="7321367"/>
            <a:ext cx="3904144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HTML5/CSS3</a:t>
            </a:r>
          </a:p>
        </p:txBody>
      </p:sp>
      <p:sp>
        <p:nvSpPr>
          <p:cNvPr id="16" name="Freeform 16"/>
          <p:cNvSpPr/>
          <p:nvPr/>
        </p:nvSpPr>
        <p:spPr>
          <a:xfrm>
            <a:off x="-103220" y="-117746"/>
            <a:ext cx="18627479" cy="1670872"/>
          </a:xfrm>
          <a:custGeom>
            <a:avLst/>
            <a:gdLst/>
            <a:ahLst/>
            <a:cxnLst/>
            <a:rect l="l" t="t" r="r" b="b"/>
            <a:pathLst>
              <a:path w="18627479" h="1670872">
                <a:moveTo>
                  <a:pt x="0" y="0"/>
                </a:moveTo>
                <a:lnTo>
                  <a:pt x="18627479" y="0"/>
                </a:lnTo>
                <a:lnTo>
                  <a:pt x="18627479" y="1670873"/>
                </a:lnTo>
                <a:lnTo>
                  <a:pt x="0" y="16708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608438" y="345696"/>
            <a:ext cx="616710" cy="702795"/>
          </a:xfrm>
          <a:custGeom>
            <a:avLst/>
            <a:gdLst/>
            <a:ahLst/>
            <a:cxnLst/>
            <a:rect l="l" t="t" r="r" b="b"/>
            <a:pathLst>
              <a:path w="616710" h="702795">
                <a:moveTo>
                  <a:pt x="0" y="0"/>
                </a:moveTo>
                <a:lnTo>
                  <a:pt x="616710" y="0"/>
                </a:lnTo>
                <a:lnTo>
                  <a:pt x="616710" y="702796"/>
                </a:lnTo>
                <a:lnTo>
                  <a:pt x="0" y="702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438975" y="268574"/>
            <a:ext cx="4801247" cy="79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zh-CN" altLang="en-US" sz="5416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前端技术路线</a:t>
            </a:r>
            <a:endParaRPr lang="en-US" sz="5416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pic>
        <p:nvPicPr>
          <p:cNvPr id="5122" name="Picture 2" descr="Vue.js - Wikipedia">
            <a:extLst>
              <a:ext uri="{FF2B5EF4-FFF2-40B4-BE49-F238E27FC236}">
                <a16:creationId xmlns:a16="http://schemas.microsoft.com/office/drawing/2014/main" id="{BC650F26-CA01-AE33-D265-2A13EC054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287" y="4572183"/>
            <a:ext cx="2775025" cy="2406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2C332D86-4E2A-C1E9-9726-160E4099253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034590" y="4197717"/>
            <a:ext cx="2423610" cy="2792178"/>
          </a:xfrm>
          <a:prstGeom prst="rect">
            <a:avLst/>
          </a:prstGeom>
        </p:spPr>
      </p:pic>
      <p:pic>
        <p:nvPicPr>
          <p:cNvPr id="5128" name="Picture 8" descr="Axios - Apps on Google Play">
            <a:extLst>
              <a:ext uri="{FF2B5EF4-FFF2-40B4-BE49-F238E27FC236}">
                <a16:creationId xmlns:a16="http://schemas.microsoft.com/office/drawing/2014/main" id="{20E8CD3C-5CBF-B5CD-6525-C938720F09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97" t="21493" r="16543" b="18722"/>
          <a:stretch/>
        </p:blipFill>
        <p:spPr bwMode="auto">
          <a:xfrm>
            <a:off x="9945591" y="4212624"/>
            <a:ext cx="2703609" cy="2531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HTML5 and CSS3">
            <a:extLst>
              <a:ext uri="{FF2B5EF4-FFF2-40B4-BE49-F238E27FC236}">
                <a16:creationId xmlns:a16="http://schemas.microsoft.com/office/drawing/2014/main" id="{72D42438-0ED3-C856-717B-4530F9FA9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7" r="8754"/>
          <a:stretch/>
        </p:blipFill>
        <p:spPr bwMode="auto">
          <a:xfrm>
            <a:off x="13487400" y="4762500"/>
            <a:ext cx="3200400" cy="1930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AC8B715-779F-A5C2-866B-1252DE37A7B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t="27872" b="21401"/>
          <a:stretch/>
        </p:blipFill>
        <p:spPr>
          <a:xfrm>
            <a:off x="13666606" y="8193"/>
            <a:ext cx="4597948" cy="1311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97206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 descr="图片包含 室内, 盘子, 小, 照片  描述已自动生成"/>
          <p:cNvSpPr/>
          <p:nvPr/>
        </p:nvSpPr>
        <p:spPr>
          <a:xfrm>
            <a:off x="0" y="-3"/>
            <a:ext cx="18298620" cy="10292974"/>
          </a:xfrm>
          <a:custGeom>
            <a:avLst/>
            <a:gdLst/>
            <a:ahLst/>
            <a:cxnLst/>
            <a:rect l="l" t="t" r="r" b="b"/>
            <a:pathLst>
              <a:path w="18298620" h="10292974">
                <a:moveTo>
                  <a:pt x="0" y="0"/>
                </a:moveTo>
                <a:lnTo>
                  <a:pt x="18298620" y="0"/>
                </a:lnTo>
                <a:lnTo>
                  <a:pt x="18298620" y="10292974"/>
                </a:lnTo>
                <a:lnTo>
                  <a:pt x="0" y="102929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231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2"/>
            <a:ext cx="18297555" cy="10292973"/>
            <a:chOff x="0" y="0"/>
            <a:chExt cx="24396740" cy="1372396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4396700" cy="13724001"/>
            </a:xfrm>
            <a:custGeom>
              <a:avLst/>
              <a:gdLst/>
              <a:ahLst/>
              <a:cxnLst/>
              <a:rect l="l" t="t" r="r" b="b"/>
              <a:pathLst>
                <a:path w="24396700" h="13724001">
                  <a:moveTo>
                    <a:pt x="0" y="0"/>
                  </a:moveTo>
                  <a:lnTo>
                    <a:pt x="24396700" y="0"/>
                  </a:lnTo>
                  <a:lnTo>
                    <a:pt x="24396700" y="13724001"/>
                  </a:lnTo>
                  <a:lnTo>
                    <a:pt x="0" y="13724001"/>
                  </a:ln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83000"/>
                  </a:srgbClr>
                </a:gs>
                <a:gs pos="100000">
                  <a:srgbClr val="FFFFFF">
                    <a:alpha val="100000"/>
                  </a:srgbClr>
                </a:gs>
              </a:gsLst>
              <a:lin ang="5400000"/>
            </a:gradFill>
          </p:spPr>
        </p:sp>
      </p:grpSp>
      <p:sp>
        <p:nvSpPr>
          <p:cNvPr id="5" name="Freeform 5"/>
          <p:cNvSpPr/>
          <p:nvPr/>
        </p:nvSpPr>
        <p:spPr>
          <a:xfrm>
            <a:off x="2057400" y="3802915"/>
            <a:ext cx="12200702" cy="2412620"/>
          </a:xfrm>
          <a:custGeom>
            <a:avLst/>
            <a:gdLst/>
            <a:ahLst/>
            <a:cxnLst/>
            <a:rect l="l" t="t" r="r" b="b"/>
            <a:pathLst>
              <a:path w="12200702" h="2412620">
                <a:moveTo>
                  <a:pt x="0" y="0"/>
                </a:moveTo>
                <a:lnTo>
                  <a:pt x="12200702" y="0"/>
                </a:lnTo>
                <a:lnTo>
                  <a:pt x="12200702" y="2412620"/>
                </a:lnTo>
                <a:lnTo>
                  <a:pt x="0" y="24126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3587407" y="3069870"/>
            <a:ext cx="1889733" cy="1889733"/>
          </a:xfrm>
          <a:custGeom>
            <a:avLst/>
            <a:gdLst/>
            <a:ahLst/>
            <a:cxnLst/>
            <a:rect l="l" t="t" r="r" b="b"/>
            <a:pathLst>
              <a:path w="1889733" h="1889733">
                <a:moveTo>
                  <a:pt x="0" y="0"/>
                </a:moveTo>
                <a:lnTo>
                  <a:pt x="1889733" y="0"/>
                </a:lnTo>
                <a:lnTo>
                  <a:pt x="1889733" y="1889733"/>
                </a:lnTo>
                <a:lnTo>
                  <a:pt x="0" y="1889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-103220" y="-117746"/>
            <a:ext cx="18627479" cy="1670872"/>
          </a:xfrm>
          <a:custGeom>
            <a:avLst/>
            <a:gdLst/>
            <a:ahLst/>
            <a:cxnLst/>
            <a:rect l="l" t="t" r="r" b="b"/>
            <a:pathLst>
              <a:path w="18627479" h="1670872">
                <a:moveTo>
                  <a:pt x="0" y="0"/>
                </a:moveTo>
                <a:lnTo>
                  <a:pt x="18627479" y="0"/>
                </a:lnTo>
                <a:lnTo>
                  <a:pt x="18627479" y="1670873"/>
                </a:lnTo>
                <a:lnTo>
                  <a:pt x="0" y="16708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2405717" y="5818384"/>
            <a:ext cx="3643468" cy="728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用于构建 </a:t>
            </a: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Web API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，处理客户端请求和业务逻辑。</a:t>
            </a:r>
            <a:endParaRPr lang="en-US" sz="1805" dirty="0">
              <a:solidFill>
                <a:srgbClr val="262626"/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10" name="Freeform 10"/>
          <p:cNvSpPr/>
          <p:nvPr/>
        </p:nvSpPr>
        <p:spPr>
          <a:xfrm>
            <a:off x="608438" y="345696"/>
            <a:ext cx="616710" cy="702795"/>
          </a:xfrm>
          <a:custGeom>
            <a:avLst/>
            <a:gdLst/>
            <a:ahLst/>
            <a:cxnLst/>
            <a:rect l="l" t="t" r="r" b="b"/>
            <a:pathLst>
              <a:path w="616710" h="702795">
                <a:moveTo>
                  <a:pt x="0" y="0"/>
                </a:moveTo>
                <a:lnTo>
                  <a:pt x="616710" y="0"/>
                </a:lnTo>
                <a:lnTo>
                  <a:pt x="616710" y="702796"/>
                </a:lnTo>
                <a:lnTo>
                  <a:pt x="0" y="702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1438975" y="268574"/>
            <a:ext cx="4801247" cy="7909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500"/>
              </a:lnSpc>
            </a:pPr>
            <a:r>
              <a:rPr lang="zh-CN" altLang="en-US" sz="5416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后端技术路线</a:t>
            </a:r>
            <a:endParaRPr lang="en-US" sz="5416" b="1" dirty="0">
              <a:solidFill>
                <a:srgbClr val="FFFFFF"/>
              </a:solidFill>
              <a:latin typeface="思源黑体 Heavy"/>
              <a:ea typeface="思源黑体 Heavy"/>
              <a:cs typeface="思源黑体 Heavy"/>
              <a:sym typeface="思源黑体 Heavy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788326" y="3395195"/>
            <a:ext cx="1399215" cy="106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4"/>
              </a:lnSpc>
            </a:pPr>
            <a:r>
              <a:rPr lang="en-US" sz="6620" b="1" dirty="0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690423" y="5059569"/>
            <a:ext cx="3643468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ASP.NET Core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6704151" y="6037091"/>
            <a:ext cx="4415889" cy="728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用于数据库的对象关系映射（</a:t>
            </a: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ORM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），简化数据库操作，并通过异步编程优化性能。</a:t>
            </a:r>
            <a:endParaRPr lang="en-US" sz="1805" dirty="0">
              <a:solidFill>
                <a:srgbClr val="262626"/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7408609" y="5303141"/>
            <a:ext cx="2647251" cy="619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EF Core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0174266" y="7688294"/>
            <a:ext cx="4596337" cy="11132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033"/>
              </a:lnSpc>
            </a:pP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Internet Information Services 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作为 </a:t>
            </a: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Web 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服务器，部署后端 </a:t>
            </a: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API 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和前端应用，负责接收客户端请求并与数据库交互。</a:t>
            </a:r>
            <a:endParaRPr lang="en-US" sz="1805" dirty="0">
              <a:solidFill>
                <a:srgbClr val="262626"/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10129964" y="6962435"/>
            <a:ext cx="4183571" cy="61946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055"/>
              </a:lnSpc>
            </a:pPr>
            <a:r>
              <a:rPr lang="en-US" sz="4213" b="1" dirty="0">
                <a:solidFill>
                  <a:srgbClr val="262626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IIS</a:t>
            </a:r>
          </a:p>
        </p:txBody>
      </p:sp>
      <p:sp>
        <p:nvSpPr>
          <p:cNvPr id="19" name="Freeform 19"/>
          <p:cNvSpPr/>
          <p:nvPr/>
        </p:nvSpPr>
        <p:spPr>
          <a:xfrm>
            <a:off x="14313535" y="4632337"/>
            <a:ext cx="1559488" cy="1550314"/>
          </a:xfrm>
          <a:custGeom>
            <a:avLst/>
            <a:gdLst/>
            <a:ahLst/>
            <a:cxnLst/>
            <a:rect l="l" t="t" r="r" b="b"/>
            <a:pathLst>
              <a:path w="1559488" h="1550314">
                <a:moveTo>
                  <a:pt x="0" y="0"/>
                </a:moveTo>
                <a:lnTo>
                  <a:pt x="1559488" y="0"/>
                </a:lnTo>
                <a:lnTo>
                  <a:pt x="1559488" y="1550314"/>
                </a:lnTo>
                <a:lnTo>
                  <a:pt x="0" y="15503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1415284" y="4971420"/>
            <a:ext cx="1889733" cy="1889733"/>
          </a:xfrm>
          <a:custGeom>
            <a:avLst/>
            <a:gdLst/>
            <a:ahLst/>
            <a:cxnLst/>
            <a:rect l="l" t="t" r="r" b="b"/>
            <a:pathLst>
              <a:path w="1889733" h="1889733">
                <a:moveTo>
                  <a:pt x="0" y="0"/>
                </a:moveTo>
                <a:lnTo>
                  <a:pt x="1889733" y="0"/>
                </a:lnTo>
                <a:lnTo>
                  <a:pt x="1889733" y="1889733"/>
                </a:lnTo>
                <a:lnTo>
                  <a:pt x="0" y="188973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21" name="TextBox 21"/>
          <p:cNvSpPr txBox="1"/>
          <p:nvPr/>
        </p:nvSpPr>
        <p:spPr>
          <a:xfrm>
            <a:off x="11610558" y="5312303"/>
            <a:ext cx="1399215" cy="10663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44"/>
              </a:lnSpc>
            </a:pPr>
            <a:r>
              <a:rPr lang="en-US" sz="6620" b="1">
                <a:solidFill>
                  <a:srgbClr val="FFFFFF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03</a:t>
            </a:r>
          </a:p>
        </p:txBody>
      </p:sp>
      <p:sp>
        <p:nvSpPr>
          <p:cNvPr id="22" name="Freeform 22"/>
          <p:cNvSpPr/>
          <p:nvPr/>
        </p:nvSpPr>
        <p:spPr>
          <a:xfrm>
            <a:off x="7756786" y="3206045"/>
            <a:ext cx="2128243" cy="2137416"/>
          </a:xfrm>
          <a:custGeom>
            <a:avLst/>
            <a:gdLst/>
            <a:ahLst/>
            <a:cxnLst/>
            <a:rect l="l" t="t" r="r" b="b"/>
            <a:pathLst>
              <a:path w="2128243" h="2137416">
                <a:moveTo>
                  <a:pt x="0" y="0"/>
                </a:moveTo>
                <a:lnTo>
                  <a:pt x="2128243" y="0"/>
                </a:lnTo>
                <a:lnTo>
                  <a:pt x="2128243" y="2137415"/>
                </a:lnTo>
                <a:lnTo>
                  <a:pt x="0" y="2137415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</p:sp>
      <p:sp>
        <p:nvSpPr>
          <p:cNvPr id="23" name="TextBox 23"/>
          <p:cNvSpPr txBox="1"/>
          <p:nvPr/>
        </p:nvSpPr>
        <p:spPr>
          <a:xfrm>
            <a:off x="7848226" y="3588101"/>
            <a:ext cx="1850842" cy="11589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667"/>
              </a:lnSpc>
            </a:pPr>
            <a:r>
              <a:rPr lang="en-US" sz="7222" b="1">
                <a:solidFill>
                  <a:srgbClr val="2553DC"/>
                </a:solidFill>
                <a:latin typeface="思源黑体 Heavy"/>
                <a:ea typeface="思源黑体 Heavy"/>
                <a:cs typeface="思源黑体 Heavy"/>
                <a:sym typeface="思源黑体 Heavy"/>
              </a:rPr>
              <a:t>02</a:t>
            </a: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4E782E38-7060-87B2-671F-B719EB2B7BAD}"/>
              </a:ext>
            </a:extLst>
          </p:cNvPr>
          <p:cNvSpPr txBox="1"/>
          <p:nvPr/>
        </p:nvSpPr>
        <p:spPr>
          <a:xfrm>
            <a:off x="13305017" y="1654409"/>
            <a:ext cx="4449583" cy="7285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033"/>
              </a:lnSpc>
            </a:pP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后端基于 </a:t>
            </a: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.NET Core 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和 </a:t>
            </a: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EF Core 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进行开发，采用 </a:t>
            </a: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MVC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（模型</a:t>
            </a: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-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视图</a:t>
            </a:r>
            <a:r>
              <a:rPr lang="en-US" altLang="zh-CN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-</a:t>
            </a:r>
            <a:r>
              <a:rPr lang="zh-CN" altLang="en-US" sz="1805" dirty="0">
                <a:solidFill>
                  <a:srgbClr val="262626"/>
                </a:solidFill>
                <a:latin typeface="思源黑体 Light"/>
                <a:ea typeface="思源黑体 Light"/>
                <a:cs typeface="思源黑体 Light"/>
                <a:sym typeface="思源黑体 Light"/>
              </a:rPr>
              <a:t>控制器）架构模式</a:t>
            </a:r>
            <a:endParaRPr lang="en-US" sz="1805" dirty="0">
              <a:solidFill>
                <a:srgbClr val="262626"/>
              </a:solidFill>
              <a:latin typeface="思源黑体 Light"/>
              <a:ea typeface="思源黑体 Light"/>
              <a:cs typeface="思源黑体 Light"/>
              <a:sym typeface="思源黑体 Light"/>
            </a:endParaRPr>
          </a:p>
        </p:txBody>
      </p:sp>
      <p:pic>
        <p:nvPicPr>
          <p:cNvPr id="25" name="Picture 2" descr="查看源图像">
            <a:extLst>
              <a:ext uri="{FF2B5EF4-FFF2-40B4-BE49-F238E27FC236}">
                <a16:creationId xmlns:a16="http://schemas.microsoft.com/office/drawing/2014/main" id="{9194F4AC-6426-0B89-CB28-640AD38E1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229" y="6446979"/>
            <a:ext cx="2627171" cy="2627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Efficient way to handle Procedures, Views, Functions in EF Core | Vivasoft  Ltd.">
            <a:extLst>
              <a:ext uri="{FF2B5EF4-FFF2-40B4-BE49-F238E27FC236}">
                <a16:creationId xmlns:a16="http://schemas.microsoft.com/office/drawing/2014/main" id="{FA259B6E-2C6F-D2CC-448C-78AC935731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7848" y="6880109"/>
            <a:ext cx="3507407" cy="262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What is Microsoft IIS Web Server? [Explained in Simple Terms]">
            <a:extLst>
              <a:ext uri="{FF2B5EF4-FFF2-40B4-BE49-F238E27FC236}">
                <a16:creationId xmlns:a16="http://schemas.microsoft.com/office/drawing/2014/main" id="{513A6483-D535-ACE5-738A-34556F24E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3856" y="3056015"/>
            <a:ext cx="3493143" cy="188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62CF1B77-84A7-260B-203B-95B6B1F51424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t="27872" b="21401"/>
          <a:stretch/>
        </p:blipFill>
        <p:spPr>
          <a:xfrm>
            <a:off x="13666606" y="8193"/>
            <a:ext cx="4597948" cy="1311747"/>
          </a:xfrm>
          <a:prstGeom prst="rect">
            <a:avLst/>
          </a:prstGeom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1178</Words>
  <Application>Microsoft Office PowerPoint</Application>
  <PresentationFormat>自定义</PresentationFormat>
  <Paragraphs>95</Paragraphs>
  <Slides>12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思源黑体 Light</vt:lpstr>
      <vt:lpstr>Calibri</vt:lpstr>
      <vt:lpstr>思源黑体 Bold</vt:lpstr>
      <vt:lpstr>等线</vt:lpstr>
      <vt:lpstr>微软雅黑</vt:lpstr>
      <vt:lpstr>思源黑体 Heavy</vt:lpstr>
      <vt:lpstr>Arial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蓝色高端人力资源管理工作汇报演示文稿</dc:title>
  <cp:lastModifiedBy>Jun Wen Miao</cp:lastModifiedBy>
  <cp:revision>12</cp:revision>
  <dcterms:created xsi:type="dcterms:W3CDTF">2006-08-16T00:00:00Z</dcterms:created>
  <dcterms:modified xsi:type="dcterms:W3CDTF">2024-09-07T01:53:16Z</dcterms:modified>
  <dc:identifier>DAGP_9j9o1g</dc:identifier>
</cp:coreProperties>
</file>